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63" r:id="rId4"/>
    <p:sldId id="261" r:id="rId5"/>
    <p:sldId id="262" r:id="rId6"/>
    <p:sldId id="259" r:id="rId7"/>
    <p:sldId id="260" r:id="rId8"/>
    <p:sldId id="264" r:id="rId9"/>
    <p:sldId id="265" r:id="rId10"/>
    <p:sldId id="273" r:id="rId11"/>
    <p:sldId id="267" r:id="rId12"/>
    <p:sldId id="268" r:id="rId13"/>
    <p:sldId id="270" r:id="rId14"/>
    <p:sldId id="271" r:id="rId15"/>
    <p:sldId id="272" r:id="rId1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21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it-IT" smtClean="0"/>
              <a:t>Fare clic per modificare stile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3F150D65-C64D-44FB-9152-4CC2DE0C9198}"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8" name="Slide Number Placeholder 7"/>
          <p:cNvSpPr>
            <a:spLocks noGrp="1"/>
          </p:cNvSpPr>
          <p:nvPr>
            <p:ph type="sldNum" sz="quarter" idx="11"/>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
        <p:nvSpPr>
          <p:cNvPr id="9" name="Footer Placeholder 8"/>
          <p:cNvSpPr>
            <a:spLocks noGrp="1"/>
          </p:cNvSpPr>
          <p:nvPr>
            <p:ph type="ftr" sz="quarter" idx="12"/>
          </p:nvPr>
        </p:nvSpPr>
        <p:spPr/>
        <p:txBody>
          <a:bodyPr/>
          <a:lstStyle/>
          <a:p>
            <a:endParaRPr lang="en-US">
              <a:solidFill>
                <a:prstClr val="white"/>
              </a:solidFill>
              <a:latin typeface="Arial"/>
            </a:endParaRPr>
          </a:p>
        </p:txBody>
      </p:sp>
    </p:spTree>
    <p:extLst>
      <p:ext uri="{BB962C8B-B14F-4D97-AF65-F5344CB8AC3E}">
        <p14:creationId xmlns:p14="http://schemas.microsoft.com/office/powerpoint/2010/main" val="258950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5" name="Footer Placeholder 4"/>
          <p:cNvSpPr>
            <a:spLocks noGrp="1"/>
          </p:cNvSpPr>
          <p:nvPr>
            <p:ph type="ftr" sz="quarter" idx="11"/>
          </p:nvPr>
        </p:nvSpPr>
        <p:spPr/>
        <p:txBody>
          <a:bodyPr/>
          <a:lstStyle/>
          <a:p>
            <a:endParaRPr lang="en-US" dirty="0">
              <a:solidFill>
                <a:prstClr val="white"/>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78674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it-IT" smtClean="0"/>
              <a:t>Fare clic per modificare stile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white"/>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62695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0FFE64A4-35FB-42B6-9183-2C0CE0E36649}"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white"/>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4280948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it-IT" smtClean="0"/>
              <a:t>Fare clic per modificare stile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2A2683B9-6ECA-47FA-93CF-B124A0FAC208}"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5" name="Footer Placeholder 4"/>
          <p:cNvSpPr>
            <a:spLocks noGrp="1"/>
          </p:cNvSpPr>
          <p:nvPr>
            <p:ph type="ftr" sz="quarter" idx="11"/>
          </p:nvPr>
        </p:nvSpPr>
        <p:spPr/>
        <p:txBody>
          <a:bodyPr/>
          <a:lstStyle/>
          <a:p>
            <a:endParaRPr lang="en-US">
              <a:solidFill>
                <a:prstClr val="white"/>
              </a:solidFill>
              <a:latin typeface="Arial"/>
            </a:endParaRPr>
          </a:p>
        </p:txBody>
      </p:sp>
      <p:sp>
        <p:nvSpPr>
          <p:cNvPr id="6" name="Slide Number Placeholder 5"/>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53914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05FF66B-9476-4BB3-85E9-E01854F07F90}"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
        <p:nvSpPr>
          <p:cNvPr id="9" name="Title 8"/>
          <p:cNvSpPr>
            <a:spLocks noGrp="1"/>
          </p:cNvSpPr>
          <p:nvPr>
            <p:ph type="title"/>
          </p:nvPr>
        </p:nvSpPr>
        <p:spPr>
          <a:xfrm>
            <a:off x="914400" y="1544715"/>
            <a:ext cx="7315200" cy="1154097"/>
          </a:xfrm>
        </p:spPr>
        <p:txBody>
          <a:bodyPr/>
          <a:lstStyle/>
          <a:p>
            <a:r>
              <a:rPr lang="it-IT" smtClean="0"/>
              <a:t>Fare clic per modificare stile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extLst>
      <p:ext uri="{BB962C8B-B14F-4D97-AF65-F5344CB8AC3E}">
        <p14:creationId xmlns:p14="http://schemas.microsoft.com/office/powerpoint/2010/main" val="47877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56B23FBD-8F7D-4F85-8085-67BFDB05CB71}"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8" name="Footer Placeholder 7"/>
          <p:cNvSpPr>
            <a:spLocks noGrp="1"/>
          </p:cNvSpPr>
          <p:nvPr>
            <p:ph type="ftr" sz="quarter" idx="11"/>
          </p:nvPr>
        </p:nvSpPr>
        <p:spPr/>
        <p:txBody>
          <a:bodyPr/>
          <a:lstStyle/>
          <a:p>
            <a:endParaRPr lang="en-US">
              <a:solidFill>
                <a:prstClr val="white"/>
              </a:solidFill>
              <a:latin typeface="Arial"/>
            </a:endParaRPr>
          </a:p>
        </p:txBody>
      </p:sp>
      <p:sp>
        <p:nvSpPr>
          <p:cNvPr id="9" name="Slide Number Placeholder 8"/>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
        <p:nvSpPr>
          <p:cNvPr id="10" name="Title 9"/>
          <p:cNvSpPr>
            <a:spLocks noGrp="1"/>
          </p:cNvSpPr>
          <p:nvPr>
            <p:ph type="title"/>
          </p:nvPr>
        </p:nvSpPr>
        <p:spPr>
          <a:xfrm>
            <a:off x="914400" y="1544715"/>
            <a:ext cx="7315200" cy="1154097"/>
          </a:xfrm>
        </p:spPr>
        <p:txBody>
          <a:bodyPr/>
          <a:lstStyle/>
          <a:p>
            <a:r>
              <a:rPr lang="it-IT" smtClean="0"/>
              <a:t>Fare clic per modificare stile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extLst>
      <p:ext uri="{BB962C8B-B14F-4D97-AF65-F5344CB8AC3E}">
        <p14:creationId xmlns:p14="http://schemas.microsoft.com/office/powerpoint/2010/main" val="399040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465D789A-1220-4441-8676-44A034051BFD}"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4" name="Footer Placeholder 3"/>
          <p:cNvSpPr>
            <a:spLocks noGrp="1"/>
          </p:cNvSpPr>
          <p:nvPr>
            <p:ph type="ftr" sz="quarter" idx="11"/>
          </p:nvPr>
        </p:nvSpPr>
        <p:spPr/>
        <p:txBody>
          <a:bodyPr/>
          <a:lstStyle/>
          <a:p>
            <a:endParaRPr lang="en-US">
              <a:solidFill>
                <a:prstClr val="white"/>
              </a:solidFill>
              <a:latin typeface="Arial"/>
            </a:endParaRPr>
          </a:p>
        </p:txBody>
      </p:sp>
      <p:sp>
        <p:nvSpPr>
          <p:cNvPr id="5" name="Slide Number Placeholder 4"/>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4074003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3" name="Footer Placeholder 2"/>
          <p:cNvSpPr>
            <a:spLocks noGrp="1"/>
          </p:cNvSpPr>
          <p:nvPr>
            <p:ph type="ftr" sz="quarter" idx="11"/>
          </p:nvPr>
        </p:nvSpPr>
        <p:spPr/>
        <p:txBody>
          <a:bodyPr/>
          <a:lstStyle/>
          <a:p>
            <a:endParaRPr lang="en-US">
              <a:solidFill>
                <a:prstClr val="white"/>
              </a:solidFill>
              <a:latin typeface="Arial"/>
            </a:endParaRPr>
          </a:p>
        </p:txBody>
      </p:sp>
      <p:sp>
        <p:nvSpPr>
          <p:cNvPr id="4" name="Slide Number Placeholder 3"/>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1205384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it-IT" smtClean="0"/>
              <a:t>Fare clic per modificare stile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93F2040-9975-4642-A906-1DF87F8BE202}"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281124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it-IT" smtClean="0"/>
              <a:t>Fare clic per modificare stile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51E52B4A-BA08-4841-AB08-A0D822ABC34D}" type="datetime1">
              <a:rPr lang="en-US" smtClean="0">
                <a:solidFill>
                  <a:prstClr val="white">
                    <a:alpha val="50000"/>
                  </a:prstClr>
                </a:solidFill>
                <a:latin typeface="Arial"/>
              </a:rPr>
              <a:pPr/>
              <a:t>11/05/20</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BFEBEB0A-9E3D-4B14-9782-E2AE3DA60D96}" type="slidenum">
              <a:rPr lang="en-US" smtClean="0">
                <a:solidFill>
                  <a:prstClr val="white"/>
                </a:solidFill>
                <a:latin typeface="Arial"/>
              </a:rPr>
              <a:pPr/>
              <a:t>‹n.›</a:t>
            </a:fld>
            <a:endParaRPr lang="en-US">
              <a:solidFill>
                <a:prstClr val="white"/>
              </a:solidFill>
              <a:latin typeface="Arial"/>
            </a:endParaRPr>
          </a:p>
        </p:txBody>
      </p:sp>
    </p:spTree>
    <p:extLst>
      <p:ext uri="{BB962C8B-B14F-4D97-AF65-F5344CB8AC3E}">
        <p14:creationId xmlns:p14="http://schemas.microsoft.com/office/powerpoint/2010/main" val="1217847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Arial"/>
            </a:endParaRPr>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Arial"/>
            </a:endParaRPr>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it-IT" smtClean="0"/>
              <a:t>Fare clic per modificare stile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pPr defTabSz="914400"/>
            <a:fld id="{75D48070-6A81-47D0-9810-1540B9FEFF61}" type="datetime1">
              <a:rPr lang="en-US" smtClean="0">
                <a:solidFill>
                  <a:prstClr val="white">
                    <a:alpha val="50000"/>
                  </a:prstClr>
                </a:solidFill>
                <a:latin typeface="Arial"/>
              </a:rPr>
              <a:pPr defTabSz="914400"/>
              <a:t>11/05/20</a:t>
            </a:fld>
            <a:endParaRPr lang="en-US">
              <a:solidFill>
                <a:prstClr val="white">
                  <a:alpha val="50000"/>
                </a:prstClr>
              </a:solidFill>
              <a:latin typeface="Aria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pPr defTabSz="914400"/>
            <a:fld id="{BFEBEB0A-9E3D-4B14-9782-E2AE3DA60D96}" type="slidenum">
              <a:rPr lang="en-US" smtClean="0">
                <a:solidFill>
                  <a:prstClr val="white"/>
                </a:solidFill>
                <a:latin typeface="Arial"/>
              </a:rPr>
              <a:pPr defTabSz="914400"/>
              <a:t>‹n.›</a:t>
            </a:fld>
            <a:endParaRPr lang="en-US" dirty="0">
              <a:solidFill>
                <a:prstClr val="white"/>
              </a:solidFill>
              <a:latin typeface="Aria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pPr defTabSz="914400"/>
            <a:endParaRPr lang="en-US" dirty="0">
              <a:solidFill>
                <a:prstClr val="white"/>
              </a:solidFill>
              <a:latin typeface="Arial"/>
            </a:endParaRPr>
          </a:p>
        </p:txBody>
      </p:sp>
    </p:spTree>
    <p:extLst>
      <p:ext uri="{BB962C8B-B14F-4D97-AF65-F5344CB8AC3E}">
        <p14:creationId xmlns:p14="http://schemas.microsoft.com/office/powerpoint/2010/main" val="418449175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94521" y="1341279"/>
            <a:ext cx="8522743" cy="2711094"/>
          </a:xfrm>
        </p:spPr>
        <p:txBody>
          <a:bodyPr/>
          <a:lstStyle/>
          <a:p>
            <a:pPr algn="ctr"/>
            <a:r>
              <a:rPr lang="en-GB" sz="3200" b="1" dirty="0"/>
              <a:t>A weak theory of bareback and </a:t>
            </a:r>
            <a:r>
              <a:rPr lang="en-GB" sz="3200" b="1" dirty="0" err="1"/>
              <a:t>chemsex</a:t>
            </a:r>
            <a:r>
              <a:rPr lang="en-GB" sz="3200" b="1" dirty="0"/>
              <a:t> through the self-narratives of HIV-positive gay men in three South European cities</a:t>
            </a:r>
            <a:r>
              <a:rPr lang="it-IT" sz="3200" dirty="0"/>
              <a:t> </a:t>
            </a:r>
            <a:endParaRPr lang="it-IT" sz="3000" b="1" dirty="0"/>
          </a:p>
        </p:txBody>
      </p:sp>
      <p:sp>
        <p:nvSpPr>
          <p:cNvPr id="3" name="Sottotitolo 2"/>
          <p:cNvSpPr>
            <a:spLocks noGrp="1"/>
          </p:cNvSpPr>
          <p:nvPr>
            <p:ph type="subTitle" idx="1"/>
          </p:nvPr>
        </p:nvSpPr>
        <p:spPr>
          <a:xfrm>
            <a:off x="479188" y="4280676"/>
            <a:ext cx="8006740" cy="1434324"/>
          </a:xfrm>
        </p:spPr>
        <p:txBody>
          <a:bodyPr>
            <a:noAutofit/>
          </a:bodyPr>
          <a:lstStyle/>
          <a:p>
            <a:pPr algn="ctr"/>
            <a:r>
              <a:rPr lang="it-IT" dirty="0" smtClean="0"/>
              <a:t>Cesare Di </a:t>
            </a:r>
            <a:r>
              <a:rPr lang="it-IT" dirty="0" err="1" smtClean="0"/>
              <a:t>Feliciantonio</a:t>
            </a:r>
            <a:endParaRPr lang="it-IT" dirty="0" smtClean="0"/>
          </a:p>
          <a:p>
            <a:pPr algn="ctr"/>
            <a:r>
              <a:rPr lang="it-IT" dirty="0" smtClean="0"/>
              <a:t> (</a:t>
            </a:r>
            <a:r>
              <a:rPr lang="it-IT" dirty="0" err="1" smtClean="0"/>
              <a:t>University</a:t>
            </a:r>
            <a:r>
              <a:rPr lang="it-IT" dirty="0" smtClean="0"/>
              <a:t> of Leicester)</a:t>
            </a:r>
          </a:p>
          <a:p>
            <a:pPr algn="ctr"/>
            <a:r>
              <a:rPr lang="it-IT" dirty="0" err="1" smtClean="0"/>
              <a:t>difeliciantoniocesare@gmail.com</a:t>
            </a:r>
            <a:endParaRPr lang="it-IT" dirty="0"/>
          </a:p>
        </p:txBody>
      </p:sp>
      <p:pic>
        <p:nvPicPr>
          <p:cNvPr id="5" name="Immagine 4" descr="MarieCurieLogo.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63406" y="4280676"/>
            <a:ext cx="1480593" cy="1726540"/>
          </a:xfrm>
          <a:prstGeom prst="rect">
            <a:avLst/>
          </a:prstGeom>
        </p:spPr>
      </p:pic>
      <p:sp>
        <p:nvSpPr>
          <p:cNvPr id="7" name="CasellaDiTesto 6"/>
          <p:cNvSpPr txBox="1"/>
          <p:nvPr/>
        </p:nvSpPr>
        <p:spPr>
          <a:xfrm>
            <a:off x="294521" y="6321132"/>
            <a:ext cx="184666" cy="369332"/>
          </a:xfrm>
          <a:prstGeom prst="rect">
            <a:avLst/>
          </a:prstGeom>
          <a:noFill/>
        </p:spPr>
        <p:txBody>
          <a:bodyPr wrap="none" rtlCol="0">
            <a:spAutoFit/>
          </a:bodyPr>
          <a:lstStyle/>
          <a:p>
            <a:endParaRPr lang="it-IT" dirty="0"/>
          </a:p>
        </p:txBody>
      </p:sp>
      <p:sp>
        <p:nvSpPr>
          <p:cNvPr id="8" name="Rettangolo 7"/>
          <p:cNvSpPr/>
          <p:nvPr/>
        </p:nvSpPr>
        <p:spPr>
          <a:xfrm>
            <a:off x="142708" y="6007216"/>
            <a:ext cx="9001292" cy="584776"/>
          </a:xfrm>
          <a:prstGeom prst="rect">
            <a:avLst/>
          </a:prstGeom>
        </p:spPr>
        <p:txBody>
          <a:bodyPr wrap="square">
            <a:spAutoFit/>
          </a:bodyPr>
          <a:lstStyle/>
          <a:p>
            <a:r>
              <a:rPr lang="en-GB" sz="1600" b="1" dirty="0" smtClean="0"/>
              <a:t>RN23 </a:t>
            </a:r>
            <a:r>
              <a:rPr lang="en-GB" sz="1600" b="1" dirty="0"/>
              <a:t>Midterm Conference </a:t>
            </a:r>
            <a:r>
              <a:rPr lang="en-GB" sz="1600" b="1" dirty="0" smtClean="0"/>
              <a:t>2019 </a:t>
            </a:r>
            <a:r>
              <a:rPr lang="en-GB" sz="1600" b="1" dirty="0"/>
              <a:t>“Sociological explorations of sexuality in Europe: bodies, practices, and resistance in troubled times</a:t>
            </a:r>
            <a:r>
              <a:rPr lang="en-GB" sz="1600" b="1" dirty="0" smtClean="0"/>
              <a:t>” (Cracow, 14-15/02)</a:t>
            </a:r>
            <a:endParaRPr lang="it-IT" sz="1600" dirty="0"/>
          </a:p>
        </p:txBody>
      </p:sp>
      <p:pic>
        <p:nvPicPr>
          <p:cNvPr id="9" name="Immagine 8" descr="chemseximage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807"/>
            <a:ext cx="3810297" cy="2324100"/>
          </a:xfrm>
          <a:prstGeom prst="rect">
            <a:avLst/>
          </a:prstGeom>
        </p:spPr>
      </p:pic>
      <p:pic>
        <p:nvPicPr>
          <p:cNvPr id="10" name="Immagine 9" descr="Chemseximage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40300" y="42807"/>
            <a:ext cx="4203700" cy="1612388"/>
          </a:xfrm>
          <a:prstGeom prst="rect">
            <a:avLst/>
          </a:prstGeom>
        </p:spPr>
      </p:pic>
    </p:spTree>
    <p:extLst>
      <p:ext uri="{BB962C8B-B14F-4D97-AF65-F5344CB8AC3E}">
        <p14:creationId xmlns:p14="http://schemas.microsoft.com/office/powerpoint/2010/main" val="949387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1145" y="370992"/>
            <a:ext cx="8105801" cy="770522"/>
          </a:xfrm>
        </p:spPr>
        <p:txBody>
          <a:bodyPr>
            <a:noAutofit/>
          </a:bodyPr>
          <a:lstStyle/>
          <a:p>
            <a:r>
              <a:rPr lang="en-GB" sz="2700" b="1" dirty="0"/>
              <a:t>Relational geographies of </a:t>
            </a:r>
            <a:r>
              <a:rPr lang="en-GB" sz="2700" b="1" dirty="0" smtClean="0"/>
              <a:t>sex (3): everybody does </a:t>
            </a:r>
            <a:r>
              <a:rPr lang="en-GB" sz="2700" b="1" dirty="0" err="1" smtClean="0"/>
              <a:t>chemsex</a:t>
            </a:r>
            <a:r>
              <a:rPr lang="en-GB" sz="2700" b="1" dirty="0" smtClean="0"/>
              <a:t> but is HIV-negative (Milan, 2018)</a:t>
            </a:r>
            <a:endParaRPr lang="it-IT" sz="2700" dirty="0"/>
          </a:p>
        </p:txBody>
      </p:sp>
      <p:sp>
        <p:nvSpPr>
          <p:cNvPr id="3" name="Segnaposto contenuto 2"/>
          <p:cNvSpPr>
            <a:spLocks noGrp="1"/>
          </p:cNvSpPr>
          <p:nvPr>
            <p:ph idx="1"/>
          </p:nvPr>
        </p:nvSpPr>
        <p:spPr>
          <a:xfrm>
            <a:off x="171249" y="1426892"/>
            <a:ext cx="8747986" cy="5431107"/>
          </a:xfrm>
        </p:spPr>
        <p:txBody>
          <a:bodyPr>
            <a:normAutofit lnSpcReduction="10000"/>
          </a:bodyPr>
          <a:lstStyle/>
          <a:p>
            <a:r>
              <a:rPr lang="en-US" dirty="0" smtClean="0"/>
              <a:t>“Today I counted 76 profiles referencing to bareback and/or </a:t>
            </a:r>
            <a:r>
              <a:rPr lang="en-US" dirty="0" err="1" smtClean="0"/>
              <a:t>chemsex</a:t>
            </a:r>
            <a:r>
              <a:rPr lang="en-US" dirty="0" smtClean="0"/>
              <a:t> on </a:t>
            </a:r>
            <a:r>
              <a:rPr lang="en-US" dirty="0" err="1" smtClean="0"/>
              <a:t>Grindr</a:t>
            </a:r>
            <a:r>
              <a:rPr lang="en-US" dirty="0" smtClean="0"/>
              <a:t> (3 hours spent in total; radius of 3km from my location), none of them stated ‘undetectable’ for HIV-status, 24 ‘negative on </a:t>
            </a:r>
            <a:r>
              <a:rPr lang="en-US" dirty="0" err="1" smtClean="0"/>
              <a:t>PreP</a:t>
            </a:r>
            <a:r>
              <a:rPr lang="en-US" dirty="0" smtClean="0"/>
              <a:t>’, 9 ‘negative’, 43 no status shown” (research diary, Milan, July 2018)</a:t>
            </a:r>
          </a:p>
          <a:p>
            <a:endParaRPr lang="en-US" dirty="0"/>
          </a:p>
          <a:p>
            <a:pPr marL="45720" indent="0">
              <a:buNone/>
            </a:pPr>
            <a:r>
              <a:rPr lang="en-US" dirty="0" smtClean="0"/>
              <a:t>SEDI: (...) this is Milan, </a:t>
            </a:r>
            <a:r>
              <a:rPr lang="en-US" dirty="0" err="1" smtClean="0"/>
              <a:t>chemsex</a:t>
            </a:r>
            <a:r>
              <a:rPr lang="en-US" dirty="0" smtClean="0"/>
              <a:t> everywhere but everybody is negative.</a:t>
            </a:r>
          </a:p>
          <a:p>
            <a:pPr marL="45720" indent="0">
              <a:buNone/>
            </a:pPr>
            <a:r>
              <a:rPr lang="en-US" dirty="0" smtClean="0"/>
              <a:t>Q: How do you feel about that? Do you usually disclose your status?</a:t>
            </a:r>
          </a:p>
          <a:p>
            <a:pPr marL="45720" indent="0">
              <a:buNone/>
            </a:pPr>
            <a:r>
              <a:rPr lang="en-US" dirty="0" smtClean="0"/>
              <a:t>SEDI: </a:t>
            </a:r>
            <a:r>
              <a:rPr lang="en-US" dirty="0" err="1" smtClean="0"/>
              <a:t>Naaa</a:t>
            </a:r>
            <a:r>
              <a:rPr lang="en-US" dirty="0" smtClean="0"/>
              <a:t>, why should I? I don’t go to </a:t>
            </a:r>
            <a:r>
              <a:rPr lang="en-US" dirty="0" err="1" smtClean="0"/>
              <a:t>chemsex</a:t>
            </a:r>
            <a:r>
              <a:rPr lang="en-US" dirty="0" smtClean="0"/>
              <a:t> parties to chat, I want to smoke and have sex.</a:t>
            </a:r>
          </a:p>
          <a:p>
            <a:pPr marL="45720" indent="0">
              <a:buNone/>
            </a:pPr>
            <a:r>
              <a:rPr lang="en-US" dirty="0" smtClean="0"/>
              <a:t>Q: What do you usually smoke?</a:t>
            </a:r>
          </a:p>
          <a:p>
            <a:pPr marL="45720" indent="0">
              <a:buNone/>
            </a:pPr>
            <a:r>
              <a:rPr lang="en-US" dirty="0" smtClean="0"/>
              <a:t>SEDI: </a:t>
            </a:r>
            <a:r>
              <a:rPr lang="en-US" i="1" dirty="0" err="1" smtClean="0"/>
              <a:t>Basata</a:t>
            </a:r>
            <a:r>
              <a:rPr lang="en-US" dirty="0" smtClean="0"/>
              <a:t> [smoked cocaine] like everyone else, people here usually use that or G.</a:t>
            </a:r>
          </a:p>
          <a:p>
            <a:pPr marL="45720" indent="0">
              <a:buNone/>
            </a:pPr>
            <a:r>
              <a:rPr lang="en-US" dirty="0" smtClean="0"/>
              <a:t>Q: So in your experience people don’t smoke T at sex parties?</a:t>
            </a:r>
          </a:p>
          <a:p>
            <a:pPr marL="45720" indent="0">
              <a:buNone/>
            </a:pPr>
            <a:r>
              <a:rPr lang="en-US" dirty="0" smtClean="0"/>
              <a:t>SEDI: I know why you are asking that, abroad T is very common, here not much. (...) I remember using T in Amsterdam, it was crazy (...) Maybe at some point it will become popular here too, everything comes late in Italy, but I’m not sure, too expensive for the Italian standards I think.</a:t>
            </a:r>
          </a:p>
          <a:p>
            <a:pPr marL="45720" indent="0">
              <a:buNone/>
            </a:pPr>
            <a:endParaRPr lang="en-US" dirty="0"/>
          </a:p>
        </p:txBody>
      </p:sp>
    </p:spTree>
    <p:extLst>
      <p:ext uri="{BB962C8B-B14F-4D97-AF65-F5344CB8AC3E}">
        <p14:creationId xmlns:p14="http://schemas.microsoft.com/office/powerpoint/2010/main" val="36457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333" y="101601"/>
            <a:ext cx="8398934" cy="711200"/>
          </a:xfrm>
        </p:spPr>
        <p:txBody>
          <a:bodyPr>
            <a:normAutofit fontScale="90000"/>
          </a:bodyPr>
          <a:lstStyle/>
          <a:p>
            <a:r>
              <a:rPr lang="en-GB" sz="2900" b="1" dirty="0"/>
              <a:t>Relational geographies of </a:t>
            </a:r>
            <a:r>
              <a:rPr lang="en-GB" sz="2900" b="1" dirty="0" smtClean="0"/>
              <a:t>sex(4): apps and home</a:t>
            </a:r>
            <a:endParaRPr lang="it-IT" sz="2900" dirty="0"/>
          </a:p>
        </p:txBody>
      </p:sp>
      <p:sp>
        <p:nvSpPr>
          <p:cNvPr id="3" name="Segnaposto contenuto 2"/>
          <p:cNvSpPr>
            <a:spLocks noGrp="1"/>
          </p:cNvSpPr>
          <p:nvPr>
            <p:ph idx="1"/>
          </p:nvPr>
        </p:nvSpPr>
        <p:spPr>
          <a:xfrm>
            <a:off x="169333" y="1016000"/>
            <a:ext cx="8754534" cy="5554133"/>
          </a:xfrm>
        </p:spPr>
        <p:txBody>
          <a:bodyPr>
            <a:normAutofit/>
          </a:bodyPr>
          <a:lstStyle/>
          <a:p>
            <a:r>
              <a:rPr lang="en-GB" sz="2200" u="sng" dirty="0" smtClean="0"/>
              <a:t>Primary sites for experimentation and information</a:t>
            </a:r>
          </a:p>
          <a:p>
            <a:endParaRPr lang="en-GB" sz="2200" u="sng" dirty="0"/>
          </a:p>
          <a:p>
            <a:r>
              <a:rPr lang="en-GB" sz="2200" dirty="0" smtClean="0"/>
              <a:t>The private home </a:t>
            </a:r>
            <a:r>
              <a:rPr lang="en-GB" sz="2200" i="1" dirty="0" smtClean="0"/>
              <a:t>chill-outs </a:t>
            </a:r>
            <a:r>
              <a:rPr lang="en-GB" sz="2200" dirty="0" smtClean="0"/>
              <a:t>(</a:t>
            </a:r>
            <a:r>
              <a:rPr lang="en-GB" sz="2200" u="sng" dirty="0" smtClean="0"/>
              <a:t>a </a:t>
            </a:r>
            <a:r>
              <a:rPr lang="en-GB" sz="2200" u="sng" dirty="0"/>
              <a:t>very common word to refer </a:t>
            </a:r>
            <a:r>
              <a:rPr lang="en-GB" sz="2200" u="sng" dirty="0" smtClean="0"/>
              <a:t>to home </a:t>
            </a:r>
            <a:r>
              <a:rPr lang="en-GB" sz="2200" u="sng" dirty="0" err="1" smtClean="0"/>
              <a:t>chemsex</a:t>
            </a:r>
            <a:r>
              <a:rPr lang="en-GB" sz="2200" u="sng" dirty="0" smtClean="0"/>
              <a:t> parties, </a:t>
            </a:r>
            <a:r>
              <a:rPr lang="en-GB" sz="2200" dirty="0" smtClean="0"/>
              <a:t>usually open to strangers) as friendly places to meet new people </a:t>
            </a:r>
          </a:p>
          <a:p>
            <a:endParaRPr lang="en-GB" sz="2200" dirty="0"/>
          </a:p>
          <a:p>
            <a:pPr algn="just"/>
            <a:r>
              <a:rPr lang="en-GB" sz="2200" dirty="0" smtClean="0"/>
              <a:t>JD: “I like having lots of people around my place, I have made so many friends through </a:t>
            </a:r>
            <a:r>
              <a:rPr lang="en-GB" sz="2200" dirty="0" err="1" smtClean="0"/>
              <a:t>Grindr</a:t>
            </a:r>
            <a:r>
              <a:rPr lang="en-GB" sz="2200" dirty="0" smtClean="0"/>
              <a:t>. We go out, spend lot of time together, holidays, (...), you know I had a very hard time after the HIV diagnosis, now I definitely feel less alone, (...), I’m pretty lucky since I own my flat and have a decent salary so I can afford to invite people for partying here, there is always someone new, it’s fun, (...), my closest friends are allowed to stay even for days, when I’m at work, I don’t mind, most of them live with their parents or share flats so I help them”</a:t>
            </a:r>
          </a:p>
          <a:p>
            <a:endParaRPr lang="en-GB" sz="2200" dirty="0"/>
          </a:p>
          <a:p>
            <a:endParaRPr lang="en-GB" sz="2200" dirty="0"/>
          </a:p>
          <a:p>
            <a:endParaRPr lang="en-GB" sz="2200" dirty="0"/>
          </a:p>
        </p:txBody>
      </p:sp>
    </p:spTree>
    <p:extLst>
      <p:ext uri="{BB962C8B-B14F-4D97-AF65-F5344CB8AC3E}">
        <p14:creationId xmlns:p14="http://schemas.microsoft.com/office/powerpoint/2010/main" val="28539238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9685" y="279401"/>
            <a:ext cx="8062989" cy="648079"/>
          </a:xfrm>
        </p:spPr>
        <p:txBody>
          <a:bodyPr>
            <a:noAutofit/>
          </a:bodyPr>
          <a:lstStyle/>
          <a:p>
            <a:r>
              <a:rPr lang="en-GB" sz="2600" b="1" dirty="0"/>
              <a:t>Relational geographies of </a:t>
            </a:r>
            <a:r>
              <a:rPr lang="en-GB" sz="2600" b="1" dirty="0" smtClean="0"/>
              <a:t>sex (5): </a:t>
            </a:r>
            <a:r>
              <a:rPr lang="en-GB" sz="2600" b="1" dirty="0"/>
              <a:t>apps and </a:t>
            </a:r>
            <a:r>
              <a:rPr lang="en-GB" sz="2600" b="1" dirty="0" smtClean="0"/>
              <a:t>home </a:t>
            </a:r>
            <a:endParaRPr lang="it-IT" sz="2600" dirty="0"/>
          </a:p>
        </p:txBody>
      </p:sp>
      <p:sp>
        <p:nvSpPr>
          <p:cNvPr id="3" name="Segnaposto contenuto 2"/>
          <p:cNvSpPr>
            <a:spLocks noGrp="1"/>
          </p:cNvSpPr>
          <p:nvPr>
            <p:ph idx="1"/>
          </p:nvPr>
        </p:nvSpPr>
        <p:spPr>
          <a:xfrm>
            <a:off x="508000" y="1483968"/>
            <a:ext cx="8064500" cy="4825393"/>
          </a:xfrm>
        </p:spPr>
        <p:txBody>
          <a:bodyPr/>
          <a:lstStyle/>
          <a:p>
            <a:r>
              <a:rPr lang="en-GB" dirty="0"/>
              <a:t>Tight connection between the digital space of the hook-up app and the private/public character of home (usually open and accessible to anyone connected)</a:t>
            </a:r>
          </a:p>
          <a:p>
            <a:endParaRPr lang="en-GB" dirty="0"/>
          </a:p>
          <a:p>
            <a:r>
              <a:rPr lang="en-GB" dirty="0"/>
              <a:t>Alienation/isolation </a:t>
            </a:r>
            <a:r>
              <a:rPr lang="en-GB" i="1" dirty="0" err="1"/>
              <a:t>vs</a:t>
            </a:r>
            <a:r>
              <a:rPr lang="en-GB" dirty="0"/>
              <a:t> sense of belonging</a:t>
            </a:r>
          </a:p>
          <a:p>
            <a:endParaRPr lang="en-GB" dirty="0"/>
          </a:p>
          <a:p>
            <a:r>
              <a:rPr lang="en-GB" dirty="0"/>
              <a:t>Social class (not everyone can host a house party) + sharing (wealthy participants usually share drugs they </a:t>
            </a:r>
            <a:r>
              <a:rPr lang="en-GB" dirty="0" smtClean="0"/>
              <a:t>have </a:t>
            </a:r>
            <a:r>
              <a:rPr lang="en-GB" u="sng" dirty="0" smtClean="0"/>
              <a:t>but </a:t>
            </a:r>
            <a:r>
              <a:rPr lang="en-GB" dirty="0" smtClean="0"/>
              <a:t>this can be a source of tension)</a:t>
            </a:r>
            <a:endParaRPr lang="en-GB" dirty="0"/>
          </a:p>
          <a:p>
            <a:endParaRPr lang="en-GB" dirty="0"/>
          </a:p>
          <a:p>
            <a:r>
              <a:rPr lang="en-GB" dirty="0"/>
              <a:t>Challenge to hegemonic values of beauty and </a:t>
            </a:r>
            <a:r>
              <a:rPr lang="en-GB" dirty="0" smtClean="0"/>
              <a:t>masculinity (e.g. NN: “you are living the moment, you are high, lost in pleasure, there is no age or beauty standard, (...), at some point you can really fuck whoever you want”</a:t>
            </a:r>
            <a:endParaRPr lang="en-GB" dirty="0"/>
          </a:p>
          <a:p>
            <a:endParaRPr lang="it-IT" dirty="0"/>
          </a:p>
        </p:txBody>
      </p:sp>
    </p:spTree>
    <p:extLst>
      <p:ext uri="{BB962C8B-B14F-4D97-AF65-F5344CB8AC3E}">
        <p14:creationId xmlns:p14="http://schemas.microsoft.com/office/powerpoint/2010/main" val="28097174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6267" y="0"/>
            <a:ext cx="8432800" cy="795867"/>
          </a:xfrm>
        </p:spPr>
        <p:txBody>
          <a:bodyPr>
            <a:noAutofit/>
          </a:bodyPr>
          <a:lstStyle/>
          <a:p>
            <a:r>
              <a:rPr lang="it-IT" sz="3400" b="1" dirty="0" err="1" smtClean="0"/>
              <a:t>Challenging</a:t>
            </a:r>
            <a:r>
              <a:rPr lang="it-IT" sz="3400" b="1" dirty="0" smtClean="0"/>
              <a:t> </a:t>
            </a:r>
            <a:r>
              <a:rPr lang="it-IT" sz="3400" b="1" dirty="0" err="1" smtClean="0"/>
              <a:t>hegemonic</a:t>
            </a:r>
            <a:r>
              <a:rPr lang="it-IT" sz="3400" b="1" dirty="0" smtClean="0"/>
              <a:t> </a:t>
            </a:r>
            <a:r>
              <a:rPr lang="it-IT" sz="3400" b="1" dirty="0" err="1" smtClean="0"/>
              <a:t>masculinities</a:t>
            </a:r>
            <a:endParaRPr lang="it-IT" sz="3400" b="1" dirty="0"/>
          </a:p>
        </p:txBody>
      </p:sp>
      <p:sp>
        <p:nvSpPr>
          <p:cNvPr id="3" name="Segnaposto contenuto 2"/>
          <p:cNvSpPr>
            <a:spLocks noGrp="1"/>
          </p:cNvSpPr>
          <p:nvPr>
            <p:ph idx="1"/>
          </p:nvPr>
        </p:nvSpPr>
        <p:spPr>
          <a:xfrm>
            <a:off x="186267" y="1016000"/>
            <a:ext cx="8790051" cy="5723467"/>
          </a:xfrm>
        </p:spPr>
        <p:txBody>
          <a:bodyPr>
            <a:normAutofit/>
          </a:bodyPr>
          <a:lstStyle/>
          <a:p>
            <a:r>
              <a:rPr lang="en-GB" sz="2200" u="sng" dirty="0" err="1" smtClean="0"/>
              <a:t>Chemsex</a:t>
            </a:r>
            <a:r>
              <a:rPr lang="en-GB" sz="2200" u="sng" dirty="0" smtClean="0"/>
              <a:t> parties open the possibility to challenge ideas and stereotypes around masculinities and the ‘hard on’</a:t>
            </a:r>
          </a:p>
          <a:p>
            <a:endParaRPr lang="en-GB" dirty="0"/>
          </a:p>
          <a:p>
            <a:pPr marL="45720" indent="0">
              <a:buNone/>
            </a:pPr>
            <a:r>
              <a:rPr lang="en-GB" dirty="0" smtClean="0"/>
              <a:t>Q: Would you say that sex is the most important thing in a chill-out?</a:t>
            </a:r>
          </a:p>
          <a:p>
            <a:pPr marL="45720" indent="0">
              <a:buNone/>
            </a:pPr>
            <a:r>
              <a:rPr lang="en-GB" dirty="0" smtClean="0"/>
              <a:t>SX: I’m </a:t>
            </a:r>
            <a:r>
              <a:rPr lang="en-GB" dirty="0"/>
              <a:t>n</a:t>
            </a:r>
            <a:r>
              <a:rPr lang="en-GB" dirty="0" smtClean="0"/>
              <a:t>ot sure about that, drug is the main thing, you want to be high, you want to have a good time, you chat, you laugh, you fuck, you get lost in your mind, you sleep on a couch, (...), sometimes nobody gets hard!</a:t>
            </a:r>
          </a:p>
          <a:p>
            <a:pPr marL="45720" indent="0">
              <a:buNone/>
            </a:pPr>
            <a:r>
              <a:rPr lang="en-GB" dirty="0" smtClean="0"/>
              <a:t>Q: What happens then? </a:t>
            </a:r>
            <a:r>
              <a:rPr lang="it-IT" dirty="0" smtClean="0"/>
              <a:t>D</a:t>
            </a:r>
            <a:r>
              <a:rPr lang="en-GB" dirty="0" smtClean="0"/>
              <a:t>o you use Viagra?</a:t>
            </a:r>
          </a:p>
          <a:p>
            <a:pPr marL="45720" indent="0">
              <a:buNone/>
            </a:pPr>
            <a:r>
              <a:rPr lang="en-GB" dirty="0" smtClean="0"/>
              <a:t>SX: I used to but I realized it didn’t really work for me, I never get hard! (...) If there is sex, </a:t>
            </a:r>
            <a:r>
              <a:rPr lang="it-IT" dirty="0" smtClean="0"/>
              <a:t>I</a:t>
            </a:r>
            <a:r>
              <a:rPr lang="en-GB" dirty="0" smtClean="0"/>
              <a:t> bottom [laughs]</a:t>
            </a:r>
          </a:p>
          <a:p>
            <a:pPr marL="45720" indent="0">
              <a:buNone/>
            </a:pPr>
            <a:r>
              <a:rPr lang="en-GB" dirty="0" smtClean="0"/>
              <a:t>Q: Are you ok with it? </a:t>
            </a:r>
          </a:p>
          <a:p>
            <a:pPr marL="45720" indent="0">
              <a:buNone/>
            </a:pPr>
            <a:r>
              <a:rPr lang="en-GB" dirty="0" smtClean="0"/>
              <a:t>SX: Sure, most of the people do not get really hard! (...) The fun part is being together, having a good time, I would say it is more about the realization of a fantasy, (...), if there is a top guy with the hard-on you have to wait for your turn </a:t>
            </a:r>
            <a:r>
              <a:rPr lang="en-US" dirty="0" smtClean="0"/>
              <a:t>because tops with the hard-on are very few. (...)  They are the luckiest ones, they can get almost any guy [laughs]</a:t>
            </a:r>
            <a:endParaRPr lang="en-US" dirty="0"/>
          </a:p>
        </p:txBody>
      </p:sp>
    </p:spTree>
    <p:extLst>
      <p:ext uri="{BB962C8B-B14F-4D97-AF65-F5344CB8AC3E}">
        <p14:creationId xmlns:p14="http://schemas.microsoft.com/office/powerpoint/2010/main" val="15758497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0933" y="338668"/>
            <a:ext cx="7958667" cy="762000"/>
          </a:xfrm>
        </p:spPr>
        <p:txBody>
          <a:bodyPr>
            <a:normAutofit/>
          </a:bodyPr>
          <a:lstStyle/>
          <a:p>
            <a:r>
              <a:rPr lang="en-GB" sz="3600" b="1" dirty="0" smtClean="0"/>
              <a:t>Some concluding thoughts..</a:t>
            </a:r>
            <a:endParaRPr lang="en-GB" sz="3600" b="1" dirty="0"/>
          </a:p>
        </p:txBody>
      </p:sp>
      <p:sp>
        <p:nvSpPr>
          <p:cNvPr id="3" name="Segnaposto contenuto 2"/>
          <p:cNvSpPr>
            <a:spLocks noGrp="1"/>
          </p:cNvSpPr>
          <p:nvPr>
            <p:ph idx="1"/>
          </p:nvPr>
        </p:nvSpPr>
        <p:spPr>
          <a:xfrm>
            <a:off x="491067" y="1591733"/>
            <a:ext cx="8094133" cy="4717627"/>
          </a:xfrm>
        </p:spPr>
        <p:txBody>
          <a:bodyPr>
            <a:normAutofit/>
          </a:bodyPr>
          <a:lstStyle/>
          <a:p>
            <a:r>
              <a:rPr lang="en-GB" sz="2200" dirty="0" smtClean="0"/>
              <a:t>Qualitative, in-depth methods</a:t>
            </a:r>
            <a:r>
              <a:rPr lang="en-GB" sz="2200" dirty="0"/>
              <a:t> </a:t>
            </a:r>
            <a:r>
              <a:rPr lang="en-GB" sz="2200" dirty="0" smtClean="0"/>
              <a:t>allow complex analyses that go beyond </a:t>
            </a:r>
            <a:r>
              <a:rPr lang="en-GB" sz="2200" dirty="0" err="1" smtClean="0"/>
              <a:t>pathologizing</a:t>
            </a:r>
            <a:r>
              <a:rPr lang="en-GB" sz="2200" dirty="0" smtClean="0"/>
              <a:t> medical and </a:t>
            </a:r>
            <a:r>
              <a:rPr lang="en-GB" sz="2200" dirty="0" err="1" smtClean="0"/>
              <a:t>mediatic</a:t>
            </a:r>
            <a:r>
              <a:rPr lang="en-GB" sz="2200" dirty="0" smtClean="0"/>
              <a:t> discourse</a:t>
            </a:r>
          </a:p>
          <a:p>
            <a:endParaRPr lang="en-GB" sz="2200" dirty="0"/>
          </a:p>
          <a:p>
            <a:r>
              <a:rPr lang="en-GB" sz="2200" dirty="0" smtClean="0"/>
              <a:t>A place-based, relational, geographical analysis offers the possibility to explore the complex negotiations between sexual practices, identity and desire</a:t>
            </a:r>
          </a:p>
          <a:p>
            <a:endParaRPr lang="en-GB" sz="2200" dirty="0"/>
          </a:p>
          <a:p>
            <a:r>
              <a:rPr lang="en-GB" sz="2200" dirty="0" smtClean="0"/>
              <a:t>The narratives show how practices go beyond hegemonic models and discourses</a:t>
            </a:r>
          </a:p>
          <a:p>
            <a:endParaRPr lang="en-GB" sz="2200" dirty="0"/>
          </a:p>
          <a:p>
            <a:r>
              <a:rPr lang="en-GB" sz="2200" dirty="0" smtClean="0"/>
              <a:t>Need to explore more in-depth how different recreational drugs shape sex and being with </a:t>
            </a:r>
            <a:r>
              <a:rPr lang="en-GB" sz="2200" i="1" dirty="0" smtClean="0"/>
              <a:t>others </a:t>
            </a:r>
            <a:endParaRPr lang="en-GB" sz="2200" i="1" dirty="0"/>
          </a:p>
        </p:txBody>
      </p:sp>
    </p:spTree>
    <p:extLst>
      <p:ext uri="{BB962C8B-B14F-4D97-AF65-F5344CB8AC3E}">
        <p14:creationId xmlns:p14="http://schemas.microsoft.com/office/powerpoint/2010/main" val="257441658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914400" y="1544715"/>
            <a:ext cx="7315200" cy="4280352"/>
          </a:xfrm>
        </p:spPr>
        <p:txBody>
          <a:bodyPr>
            <a:normAutofit fontScale="90000"/>
          </a:bodyPr>
          <a:lstStyle/>
          <a:p>
            <a:pPr algn="ctr"/>
            <a:r>
              <a:rPr lang="en-GB" dirty="0" smtClean="0"/>
              <a:t>Thank you for the attention </a:t>
            </a:r>
            <a:r>
              <a:rPr lang="en-GB" dirty="0" smtClean="0">
                <a:sym typeface="Wingdings"/>
              </a:rPr>
              <a:t></a:t>
            </a:r>
            <a:br>
              <a:rPr lang="en-GB" dirty="0" smtClean="0">
                <a:sym typeface="Wingdings"/>
              </a:rPr>
            </a:br>
            <a:r>
              <a:rPr lang="en-GB" dirty="0" smtClean="0">
                <a:sym typeface="Wingdings"/>
              </a:rPr>
              <a:t/>
            </a:r>
            <a:br>
              <a:rPr lang="en-GB" dirty="0" smtClean="0">
                <a:sym typeface="Wingdings"/>
              </a:rPr>
            </a:br>
            <a:r>
              <a:rPr lang="en-GB" dirty="0" smtClean="0">
                <a:sym typeface="Wingdings"/>
              </a:rPr>
              <a:t>Feedbacks and questions welcome…</a:t>
            </a:r>
            <a:br>
              <a:rPr lang="en-GB" dirty="0" smtClean="0">
                <a:sym typeface="Wingdings"/>
              </a:rPr>
            </a:br>
            <a:r>
              <a:rPr lang="en-GB" dirty="0">
                <a:sym typeface="Wingdings"/>
              </a:rPr>
              <a:t/>
            </a:r>
            <a:br>
              <a:rPr lang="en-GB" dirty="0">
                <a:sym typeface="Wingdings"/>
              </a:rPr>
            </a:br>
            <a:r>
              <a:rPr lang="en-GB" dirty="0" err="1" smtClean="0">
                <a:sym typeface="Wingdings"/>
              </a:rPr>
              <a:t>difeliciantoniocesare@gmail.com</a:t>
            </a:r>
            <a:r>
              <a:rPr lang="en-GB" dirty="0" smtClean="0">
                <a:sym typeface="Wingdings"/>
              </a:rPr>
              <a:t/>
            </a:r>
            <a:br>
              <a:rPr lang="en-GB" dirty="0" smtClean="0">
                <a:sym typeface="Wingdings"/>
              </a:rPr>
            </a:br>
            <a:r>
              <a:rPr lang="en-GB" dirty="0" smtClean="0">
                <a:sym typeface="Wingdings"/>
              </a:rPr>
              <a:t/>
            </a:r>
            <a:br>
              <a:rPr lang="en-GB" dirty="0" smtClean="0">
                <a:sym typeface="Wingdings"/>
              </a:rPr>
            </a:br>
            <a:endParaRPr lang="en-GB" dirty="0"/>
          </a:p>
        </p:txBody>
      </p:sp>
    </p:spTree>
    <p:extLst>
      <p:ext uri="{BB962C8B-B14F-4D97-AF65-F5344CB8AC3E}">
        <p14:creationId xmlns:p14="http://schemas.microsoft.com/office/powerpoint/2010/main" val="25352217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0191" y="186268"/>
            <a:ext cx="7769409" cy="761999"/>
          </a:xfrm>
        </p:spPr>
        <p:txBody>
          <a:bodyPr/>
          <a:lstStyle/>
          <a:p>
            <a:r>
              <a:rPr lang="it-IT" b="1" dirty="0" err="1" smtClean="0"/>
              <a:t>Research</a:t>
            </a:r>
            <a:r>
              <a:rPr lang="it-IT" b="1" dirty="0" smtClean="0"/>
              <a:t> background</a:t>
            </a:r>
            <a:endParaRPr lang="it-IT" b="1" dirty="0"/>
          </a:p>
        </p:txBody>
      </p:sp>
      <p:sp>
        <p:nvSpPr>
          <p:cNvPr id="5" name="Segnaposto contenuto 4"/>
          <p:cNvSpPr>
            <a:spLocks noGrp="1"/>
          </p:cNvSpPr>
          <p:nvPr>
            <p:ph idx="1"/>
          </p:nvPr>
        </p:nvSpPr>
        <p:spPr>
          <a:xfrm>
            <a:off x="171249" y="1320800"/>
            <a:ext cx="8819340" cy="5249333"/>
          </a:xfrm>
        </p:spPr>
        <p:txBody>
          <a:bodyPr>
            <a:noAutofit/>
          </a:bodyPr>
          <a:lstStyle/>
          <a:p>
            <a:r>
              <a:rPr lang="en-GB" sz="2200" dirty="0" smtClean="0"/>
              <a:t>2014-2016: 24 biographical interviews with HIV-positive gay men in Barcelona (Italian and French) and Rome (domestic)</a:t>
            </a:r>
          </a:p>
          <a:p>
            <a:endParaRPr lang="en-GB" sz="2200" dirty="0"/>
          </a:p>
          <a:p>
            <a:r>
              <a:rPr lang="it-IT" sz="2200" dirty="0" smtClean="0"/>
              <a:t>O</a:t>
            </a:r>
            <a:r>
              <a:rPr lang="en-GB" sz="2200" dirty="0" err="1" smtClean="0"/>
              <a:t>ngoing</a:t>
            </a:r>
            <a:r>
              <a:rPr lang="en-GB" sz="2200" dirty="0" smtClean="0"/>
              <a:t> research on HIV-positive gay migration in England (Leicester; Manchester) and Italy (Bologna; Milan)</a:t>
            </a:r>
          </a:p>
          <a:p>
            <a:endParaRPr lang="en-GB" sz="2200" dirty="0" smtClean="0"/>
          </a:p>
          <a:p>
            <a:r>
              <a:rPr lang="en-GB" sz="2200" dirty="0" smtClean="0"/>
              <a:t>Today’s focus: 32 interviews in Barcelona, Rome and Milan</a:t>
            </a:r>
          </a:p>
          <a:p>
            <a:pPr marL="45720" indent="0">
              <a:buNone/>
            </a:pPr>
            <a:endParaRPr lang="it-IT" sz="2200" dirty="0"/>
          </a:p>
          <a:p>
            <a:r>
              <a:rPr lang="en-GB" sz="2200" dirty="0" smtClean="0"/>
              <a:t>Main aim: unpack </a:t>
            </a:r>
            <a:r>
              <a:rPr lang="en-GB" sz="2200" dirty="0"/>
              <a:t>the complex negotiations between sexual practices, place, spatial imagery, mobility/tourism, bodies, the performance of masculinities and drugs </a:t>
            </a:r>
            <a:r>
              <a:rPr lang="en-GB" sz="2200" dirty="0" smtClean="0"/>
              <a:t>consumption</a:t>
            </a:r>
            <a:endParaRPr lang="en-GB" sz="2200" dirty="0"/>
          </a:p>
        </p:txBody>
      </p:sp>
    </p:spTree>
    <p:extLst>
      <p:ext uri="{BB962C8B-B14F-4D97-AF65-F5344CB8AC3E}">
        <p14:creationId xmlns:p14="http://schemas.microsoft.com/office/powerpoint/2010/main" val="2046974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8533" y="135467"/>
            <a:ext cx="8472474" cy="806281"/>
          </a:xfrm>
        </p:spPr>
        <p:txBody>
          <a:bodyPr>
            <a:noAutofit/>
          </a:bodyPr>
          <a:lstStyle/>
          <a:p>
            <a:pPr algn="ctr"/>
            <a:r>
              <a:rPr lang="it-IT" sz="2800" b="1" dirty="0" err="1" smtClean="0"/>
              <a:t>Transnational</a:t>
            </a:r>
            <a:r>
              <a:rPr lang="it-IT" sz="2800" b="1" dirty="0" smtClean="0"/>
              <a:t> </a:t>
            </a:r>
            <a:r>
              <a:rPr lang="it-IT" sz="2800" b="1" dirty="0" err="1" smtClean="0"/>
              <a:t>panic</a:t>
            </a:r>
            <a:r>
              <a:rPr lang="it-IT" sz="2800" b="1" dirty="0" smtClean="0"/>
              <a:t> </a:t>
            </a:r>
            <a:r>
              <a:rPr lang="it-IT" sz="2800" b="1" dirty="0" err="1" smtClean="0"/>
              <a:t>around</a:t>
            </a:r>
            <a:r>
              <a:rPr lang="it-IT" sz="2800" b="1" dirty="0" smtClean="0"/>
              <a:t> </a:t>
            </a:r>
            <a:r>
              <a:rPr lang="it-IT" sz="2800" b="1" dirty="0" err="1" smtClean="0"/>
              <a:t>chemsex</a:t>
            </a:r>
            <a:r>
              <a:rPr lang="it-IT" sz="2800" b="1" dirty="0" smtClean="0"/>
              <a:t> (and HIV)</a:t>
            </a:r>
            <a:endParaRPr lang="it-IT" sz="2800" b="1" dirty="0"/>
          </a:p>
        </p:txBody>
      </p:sp>
      <p:pic>
        <p:nvPicPr>
          <p:cNvPr id="4" name="Segnaposto contenuto 3" descr="OmicidioVarani1.jpg"/>
          <p:cNvPicPr>
            <a:picLocks noGrp="1" noChangeAspect="1"/>
          </p:cNvPicPr>
          <p:nvPr>
            <p:ph idx="1"/>
          </p:nvPr>
        </p:nvPicPr>
        <p:blipFill>
          <a:blip r:embed="rId2" cstate="email">
            <a:extLst>
              <a:ext uri="{28A0092B-C50C-407E-A947-70E740481C1C}">
                <a14:useLocalDpi xmlns:a14="http://schemas.microsoft.com/office/drawing/2010/main" val="0"/>
              </a:ext>
            </a:extLst>
          </a:blip>
          <a:srcRect l="-52738" r="-52738"/>
          <a:stretch>
            <a:fillRect/>
          </a:stretch>
        </p:blipFill>
        <p:spPr>
          <a:xfrm>
            <a:off x="5051855" y="1977216"/>
            <a:ext cx="5551332" cy="3688956"/>
          </a:xfrm>
        </p:spPr>
      </p:pic>
      <p:sp>
        <p:nvSpPr>
          <p:cNvPr id="6" name="CasellaDiTesto 5"/>
          <p:cNvSpPr txBox="1"/>
          <p:nvPr/>
        </p:nvSpPr>
        <p:spPr>
          <a:xfrm>
            <a:off x="118533" y="4334933"/>
            <a:ext cx="5215468" cy="646331"/>
          </a:xfrm>
          <a:prstGeom prst="rect">
            <a:avLst/>
          </a:prstGeom>
          <a:noFill/>
        </p:spPr>
        <p:txBody>
          <a:bodyPr wrap="square" rtlCol="0">
            <a:spAutoFit/>
          </a:bodyPr>
          <a:lstStyle/>
          <a:p>
            <a:pPr defTabSz="914400"/>
            <a:endParaRPr lang="en-GB" dirty="0">
              <a:solidFill>
                <a:prstClr val="white"/>
              </a:solidFill>
              <a:latin typeface="Arial"/>
            </a:endParaRPr>
          </a:p>
          <a:p>
            <a:pPr defTabSz="914400"/>
            <a:endParaRPr lang="en-GB" dirty="0">
              <a:solidFill>
                <a:prstClr val="white"/>
              </a:solidFill>
              <a:latin typeface="Arial"/>
            </a:endParaRPr>
          </a:p>
        </p:txBody>
      </p:sp>
      <p:pic>
        <p:nvPicPr>
          <p:cNvPr id="3" name="Immagine 2" descr="chemsexposter.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77216"/>
            <a:ext cx="2725718" cy="3688956"/>
          </a:xfrm>
          <a:prstGeom prst="rect">
            <a:avLst/>
          </a:prstGeom>
        </p:spPr>
      </p:pic>
      <p:pic>
        <p:nvPicPr>
          <p:cNvPr id="8" name="Immagine 7" descr="gay_sesso_droga_chemsex_Wharto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25405" y="1977216"/>
            <a:ext cx="2911238" cy="3695795"/>
          </a:xfrm>
          <a:prstGeom prst="rect">
            <a:avLst/>
          </a:prstGeom>
        </p:spPr>
      </p:pic>
    </p:spTree>
    <p:extLst>
      <p:ext uri="{BB962C8B-B14F-4D97-AF65-F5344CB8AC3E}">
        <p14:creationId xmlns:p14="http://schemas.microsoft.com/office/powerpoint/2010/main" val="13312322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0267" y="355600"/>
            <a:ext cx="7789333" cy="745067"/>
          </a:xfrm>
        </p:spPr>
        <p:txBody>
          <a:bodyPr>
            <a:normAutofit/>
          </a:bodyPr>
          <a:lstStyle/>
          <a:p>
            <a:r>
              <a:rPr lang="it-IT" sz="3200" b="1" dirty="0" err="1" smtClean="0"/>
              <a:t>Main</a:t>
            </a:r>
            <a:r>
              <a:rPr lang="it-IT" sz="3200" b="1" dirty="0" smtClean="0"/>
              <a:t> </a:t>
            </a:r>
            <a:r>
              <a:rPr lang="it-IT" sz="3200" b="1" dirty="0" err="1" smtClean="0"/>
              <a:t>argument</a:t>
            </a:r>
            <a:endParaRPr lang="it-IT" sz="3200" b="1" dirty="0"/>
          </a:p>
        </p:txBody>
      </p:sp>
      <p:sp>
        <p:nvSpPr>
          <p:cNvPr id="3" name="Segnaposto contenuto 2"/>
          <p:cNvSpPr>
            <a:spLocks noGrp="1"/>
          </p:cNvSpPr>
          <p:nvPr>
            <p:ph idx="1"/>
          </p:nvPr>
        </p:nvSpPr>
        <p:spPr>
          <a:xfrm>
            <a:off x="440267" y="1555312"/>
            <a:ext cx="8195733" cy="5082555"/>
          </a:xfrm>
        </p:spPr>
        <p:txBody>
          <a:bodyPr>
            <a:normAutofit/>
          </a:bodyPr>
          <a:lstStyle/>
          <a:p>
            <a:pPr algn="just"/>
            <a:r>
              <a:rPr lang="en-GB" sz="2200" dirty="0" smtClean="0"/>
              <a:t>Place occupies a central role in the research participants self-narratives around </a:t>
            </a:r>
            <a:r>
              <a:rPr lang="en-GB" sz="2200" dirty="0" err="1" smtClean="0"/>
              <a:t>chemsex</a:t>
            </a:r>
            <a:r>
              <a:rPr lang="en-GB" sz="2200" dirty="0" smtClean="0"/>
              <a:t> and bareback. It is constructed </a:t>
            </a:r>
            <a:r>
              <a:rPr lang="en-GB" sz="2200" i="1" dirty="0" smtClean="0"/>
              <a:t>relationally</a:t>
            </a:r>
            <a:r>
              <a:rPr lang="en-GB" sz="2200" dirty="0" smtClean="0"/>
              <a:t>, through movement and encounter with other places. In these narratives, Italy is represented as </a:t>
            </a:r>
            <a:r>
              <a:rPr lang="en-GB" sz="2200" i="1" dirty="0" smtClean="0"/>
              <a:t>sexually backward</a:t>
            </a:r>
            <a:r>
              <a:rPr lang="en-GB" sz="2200" dirty="0" smtClean="0"/>
              <a:t>.</a:t>
            </a:r>
          </a:p>
          <a:p>
            <a:pPr algn="just"/>
            <a:endParaRPr lang="en-GB" sz="2200" dirty="0"/>
          </a:p>
          <a:p>
            <a:pPr marL="45720" indent="0" algn="just">
              <a:buNone/>
            </a:pPr>
            <a:r>
              <a:rPr lang="en-GB" sz="2200" u="sng" dirty="0" smtClean="0"/>
              <a:t>3 main (interconnected) dimensions of place:</a:t>
            </a:r>
          </a:p>
          <a:p>
            <a:pPr algn="just">
              <a:buFontTx/>
              <a:buChar char="-"/>
            </a:pPr>
            <a:r>
              <a:rPr lang="en-GB" sz="2200" dirty="0" smtClean="0"/>
              <a:t>Physical (e.g. home, the sauna, the club, the ‘</a:t>
            </a:r>
            <a:r>
              <a:rPr lang="en-GB" sz="2200" dirty="0" err="1" smtClean="0"/>
              <a:t>gayborhood</a:t>
            </a:r>
            <a:r>
              <a:rPr lang="en-GB" sz="2200" dirty="0" smtClean="0"/>
              <a:t>’)</a:t>
            </a:r>
          </a:p>
          <a:p>
            <a:pPr algn="just">
              <a:buFontTx/>
              <a:buChar char="-"/>
            </a:pPr>
            <a:endParaRPr lang="en-GB" sz="2200" dirty="0"/>
          </a:p>
          <a:p>
            <a:pPr algn="just">
              <a:buFontTx/>
              <a:buChar char="-"/>
            </a:pPr>
            <a:r>
              <a:rPr lang="en-GB" sz="2200" dirty="0" smtClean="0"/>
              <a:t>Imaginary (e.g. specific cities </a:t>
            </a:r>
            <a:r>
              <a:rPr lang="en-GB" sz="2200" i="1" dirty="0" smtClean="0"/>
              <a:t>abroad</a:t>
            </a:r>
            <a:r>
              <a:rPr lang="en-GB" sz="2200" dirty="0" smtClean="0"/>
              <a:t> exercise a strong ‘sexual power’)</a:t>
            </a:r>
          </a:p>
          <a:p>
            <a:pPr algn="just">
              <a:buFontTx/>
              <a:buChar char="-"/>
            </a:pPr>
            <a:endParaRPr lang="en-GB" sz="2200" dirty="0" smtClean="0"/>
          </a:p>
          <a:p>
            <a:pPr algn="just">
              <a:buFontTx/>
              <a:buChar char="-"/>
            </a:pPr>
            <a:r>
              <a:rPr lang="en-GB" sz="2200" dirty="0" smtClean="0"/>
              <a:t>Digital (e.g. hook-up apps)</a:t>
            </a:r>
            <a:endParaRPr lang="en-GB" sz="2200" dirty="0"/>
          </a:p>
          <a:p>
            <a:pPr algn="just">
              <a:buFontTx/>
              <a:buChar char="-"/>
            </a:pPr>
            <a:endParaRPr lang="en-GB" sz="2200" dirty="0"/>
          </a:p>
        </p:txBody>
      </p:sp>
    </p:spTree>
    <p:extLst>
      <p:ext uri="{BB962C8B-B14F-4D97-AF65-F5344CB8AC3E}">
        <p14:creationId xmlns:p14="http://schemas.microsoft.com/office/powerpoint/2010/main" val="35459144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JotNot_23-08-2018.pd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rot="16200000">
            <a:off x="2190366" y="-381000"/>
            <a:ext cx="4864868" cy="7620000"/>
          </a:xfrm>
          <a:prstGeom prst="rect">
            <a:avLst/>
          </a:prstGeom>
        </p:spPr>
      </p:pic>
      <p:sp>
        <p:nvSpPr>
          <p:cNvPr id="5" name="CasellaDiTesto 4"/>
          <p:cNvSpPr txBox="1"/>
          <p:nvPr/>
        </p:nvSpPr>
        <p:spPr>
          <a:xfrm>
            <a:off x="237066" y="5994400"/>
            <a:ext cx="8653627" cy="769441"/>
          </a:xfrm>
          <a:prstGeom prst="rect">
            <a:avLst/>
          </a:prstGeom>
          <a:noFill/>
        </p:spPr>
        <p:txBody>
          <a:bodyPr wrap="square" rtlCol="0">
            <a:spAutoFit/>
          </a:bodyPr>
          <a:lstStyle/>
          <a:p>
            <a:pPr defTabSz="914400"/>
            <a:r>
              <a:rPr lang="en-GB" sz="2200" dirty="0">
                <a:solidFill>
                  <a:prstClr val="white"/>
                </a:solidFill>
                <a:latin typeface="Arial"/>
              </a:rPr>
              <a:t>Mental map </a:t>
            </a:r>
            <a:r>
              <a:rPr lang="en-GB" sz="2200" dirty="0" smtClean="0">
                <a:solidFill>
                  <a:prstClr val="white"/>
                </a:solidFill>
                <a:latin typeface="Arial"/>
              </a:rPr>
              <a:t> </a:t>
            </a:r>
            <a:r>
              <a:rPr lang="en-GB" sz="2200" dirty="0">
                <a:solidFill>
                  <a:prstClr val="white"/>
                </a:solidFill>
                <a:latin typeface="Arial"/>
              </a:rPr>
              <a:t>created to </a:t>
            </a:r>
            <a:r>
              <a:rPr lang="en-GB" sz="2200" dirty="0" err="1">
                <a:solidFill>
                  <a:prstClr val="white"/>
                </a:solidFill>
                <a:latin typeface="Arial"/>
              </a:rPr>
              <a:t>analyze</a:t>
            </a:r>
            <a:r>
              <a:rPr lang="en-GB" sz="2200" dirty="0">
                <a:solidFill>
                  <a:prstClr val="white"/>
                </a:solidFill>
                <a:latin typeface="Arial"/>
              </a:rPr>
              <a:t> the narratives around mobility, place and sexual </a:t>
            </a:r>
            <a:r>
              <a:rPr lang="en-GB" sz="2200" dirty="0" smtClean="0">
                <a:solidFill>
                  <a:prstClr val="white"/>
                </a:solidFill>
                <a:latin typeface="Arial"/>
              </a:rPr>
              <a:t>experimentation (discussed with 5 participants)</a:t>
            </a:r>
            <a:endParaRPr lang="en-GB" sz="2200" dirty="0">
              <a:solidFill>
                <a:prstClr val="white"/>
              </a:solidFill>
              <a:latin typeface="Arial"/>
            </a:endParaRPr>
          </a:p>
        </p:txBody>
      </p:sp>
    </p:spTree>
    <p:extLst>
      <p:ext uri="{BB962C8B-B14F-4D97-AF65-F5344CB8AC3E}">
        <p14:creationId xmlns:p14="http://schemas.microsoft.com/office/powerpoint/2010/main" val="13451691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169333"/>
            <a:ext cx="7941733" cy="1032934"/>
          </a:xfrm>
        </p:spPr>
        <p:txBody>
          <a:bodyPr>
            <a:noAutofit/>
          </a:bodyPr>
          <a:lstStyle/>
          <a:p>
            <a:r>
              <a:rPr lang="it-IT" sz="3200" b="1" dirty="0" smtClean="0"/>
              <a:t>A ‘</a:t>
            </a:r>
            <a:r>
              <a:rPr lang="it-IT" sz="3200" b="1" dirty="0" err="1" smtClean="0"/>
              <a:t>weak</a:t>
            </a:r>
            <a:r>
              <a:rPr lang="it-IT" sz="3200" b="1" dirty="0" smtClean="0"/>
              <a:t>’ </a:t>
            </a:r>
            <a:r>
              <a:rPr lang="it-IT" sz="3200" b="1" dirty="0" err="1" smtClean="0"/>
              <a:t>theory</a:t>
            </a:r>
            <a:r>
              <a:rPr lang="it-IT" sz="3200" b="1" dirty="0" smtClean="0"/>
              <a:t> of </a:t>
            </a:r>
            <a:r>
              <a:rPr lang="it-IT" sz="3200" b="1" dirty="0" err="1" smtClean="0"/>
              <a:t>bareback</a:t>
            </a:r>
            <a:r>
              <a:rPr lang="it-IT" sz="3200" b="1" dirty="0" smtClean="0"/>
              <a:t> sex and </a:t>
            </a:r>
            <a:r>
              <a:rPr lang="it-IT" sz="3200" b="1" dirty="0" err="1" smtClean="0"/>
              <a:t>chemsex</a:t>
            </a:r>
            <a:r>
              <a:rPr lang="it-IT" sz="3200" b="1" dirty="0" smtClean="0"/>
              <a:t>?</a:t>
            </a:r>
            <a:endParaRPr lang="it-IT" sz="3200" b="1" dirty="0"/>
          </a:p>
        </p:txBody>
      </p:sp>
      <p:sp>
        <p:nvSpPr>
          <p:cNvPr id="3" name="Segnaposto contenuto 2"/>
          <p:cNvSpPr>
            <a:spLocks noGrp="1"/>
          </p:cNvSpPr>
          <p:nvPr>
            <p:ph idx="1"/>
          </p:nvPr>
        </p:nvSpPr>
        <p:spPr>
          <a:xfrm>
            <a:off x="169333" y="1591732"/>
            <a:ext cx="8652934" cy="5266267"/>
          </a:xfrm>
        </p:spPr>
        <p:txBody>
          <a:bodyPr>
            <a:normAutofit/>
          </a:bodyPr>
          <a:lstStyle/>
          <a:p>
            <a:pPr algn="just"/>
            <a:r>
              <a:rPr lang="en-GB" sz="2200" dirty="0" smtClean="0"/>
              <a:t>Del Casino </a:t>
            </a:r>
            <a:r>
              <a:rPr lang="en-GB" sz="2200" dirty="0" err="1" smtClean="0"/>
              <a:t>Jr</a:t>
            </a:r>
            <a:r>
              <a:rPr lang="en-GB" sz="2200" dirty="0" smtClean="0"/>
              <a:t> (2007): need of a ‘weak’, ‘flaccid’, ‘soft’ theory to study the relationship between </a:t>
            </a:r>
            <a:r>
              <a:rPr lang="en-GB" sz="2200" dirty="0" err="1" smtClean="0"/>
              <a:t>sexuopharmaceuticals</a:t>
            </a:r>
            <a:r>
              <a:rPr lang="en-GB" sz="2200" dirty="0" smtClean="0"/>
              <a:t>, sex and healthy/ill sexual identities</a:t>
            </a:r>
          </a:p>
          <a:p>
            <a:pPr algn="just"/>
            <a:endParaRPr lang="en-GB" sz="2200" dirty="0"/>
          </a:p>
          <a:p>
            <a:pPr algn="just"/>
            <a:r>
              <a:rPr lang="en-GB" sz="2200" dirty="0" smtClean="0"/>
              <a:t>‘Weak’ theory (e.g. Tomkins, Gibson-Graham, Sedgwick): things seen as open, entangled, connected and in flux.</a:t>
            </a:r>
          </a:p>
          <a:p>
            <a:pPr algn="just"/>
            <a:endParaRPr lang="en-GB" sz="2200" dirty="0"/>
          </a:p>
          <a:p>
            <a:pPr algn="just"/>
            <a:r>
              <a:rPr lang="en-GB" sz="2200" dirty="0" smtClean="0"/>
              <a:t>S. Wright (2015,p. 392): “rather than closing down, categorizing, judging, modelling and getting things ‘right’, weak theory is open to possibilities (...) It ponders connections and trajectories, and wonders what ways of knowing, heeding and caring are possible”</a:t>
            </a:r>
          </a:p>
          <a:p>
            <a:pPr algn="just"/>
            <a:endParaRPr lang="en-GB" sz="2200" dirty="0"/>
          </a:p>
          <a:p>
            <a:pPr algn="just"/>
            <a:r>
              <a:rPr lang="en-GB" sz="2200" dirty="0" smtClean="0"/>
              <a:t>Focus on practices, ordinary, more-than-human and heterogeneity</a:t>
            </a:r>
            <a:endParaRPr lang="en-GB" sz="2200" dirty="0"/>
          </a:p>
        </p:txBody>
      </p:sp>
    </p:spTree>
    <p:extLst>
      <p:ext uri="{BB962C8B-B14F-4D97-AF65-F5344CB8AC3E}">
        <p14:creationId xmlns:p14="http://schemas.microsoft.com/office/powerpoint/2010/main" val="20719796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0267" y="254000"/>
            <a:ext cx="7789333" cy="1151468"/>
          </a:xfrm>
        </p:spPr>
        <p:txBody>
          <a:bodyPr>
            <a:noAutofit/>
          </a:bodyPr>
          <a:lstStyle/>
          <a:p>
            <a:r>
              <a:rPr lang="it-IT" sz="3200" b="1" dirty="0"/>
              <a:t>A ‘</a:t>
            </a:r>
            <a:r>
              <a:rPr lang="it-IT" sz="3200" b="1" dirty="0" err="1"/>
              <a:t>weak</a:t>
            </a:r>
            <a:r>
              <a:rPr lang="it-IT" sz="3200" b="1" dirty="0"/>
              <a:t>’ </a:t>
            </a:r>
            <a:r>
              <a:rPr lang="it-IT" sz="3200" b="1" dirty="0" err="1"/>
              <a:t>theory</a:t>
            </a:r>
            <a:r>
              <a:rPr lang="it-IT" sz="3200" b="1" dirty="0"/>
              <a:t> of </a:t>
            </a:r>
            <a:r>
              <a:rPr lang="it-IT" sz="3200" b="1" dirty="0" err="1"/>
              <a:t>bareback</a:t>
            </a:r>
            <a:r>
              <a:rPr lang="it-IT" sz="3200" b="1" dirty="0"/>
              <a:t> sex and </a:t>
            </a:r>
            <a:r>
              <a:rPr lang="it-IT" sz="3200" b="1" dirty="0" err="1"/>
              <a:t>chemsex</a:t>
            </a:r>
            <a:r>
              <a:rPr lang="it-IT" sz="3200" b="1" dirty="0" smtClean="0"/>
              <a:t>? (2)</a:t>
            </a:r>
            <a:endParaRPr lang="it-IT" sz="3200" dirty="0"/>
          </a:p>
        </p:txBody>
      </p:sp>
      <p:sp>
        <p:nvSpPr>
          <p:cNvPr id="3" name="Segnaposto contenuto 2"/>
          <p:cNvSpPr>
            <a:spLocks noGrp="1"/>
          </p:cNvSpPr>
          <p:nvPr>
            <p:ph idx="1"/>
          </p:nvPr>
        </p:nvSpPr>
        <p:spPr>
          <a:xfrm>
            <a:off x="440267" y="1845733"/>
            <a:ext cx="8280400" cy="4463627"/>
          </a:xfrm>
        </p:spPr>
        <p:txBody>
          <a:bodyPr>
            <a:normAutofit/>
          </a:bodyPr>
          <a:lstStyle/>
          <a:p>
            <a:pPr algn="just"/>
            <a:r>
              <a:rPr lang="en-US" sz="2200" dirty="0" smtClean="0"/>
              <a:t>Del Casino Jr.: health geographers need to adopt a relational and situated perspective on sexual practices and identities + need to de-</a:t>
            </a:r>
            <a:r>
              <a:rPr lang="en-US" sz="2200" dirty="0" err="1" smtClean="0"/>
              <a:t>pathologize</a:t>
            </a:r>
            <a:r>
              <a:rPr lang="en-US" sz="2200" dirty="0" smtClean="0"/>
              <a:t> sexual practices and specific bodily functions</a:t>
            </a:r>
          </a:p>
          <a:p>
            <a:pPr algn="just"/>
            <a:endParaRPr lang="en-US" sz="2200" dirty="0"/>
          </a:p>
          <a:p>
            <a:pPr algn="just"/>
            <a:r>
              <a:rPr lang="en-US" sz="2200" dirty="0" smtClean="0"/>
              <a:t>(2007, p. 910): </a:t>
            </a:r>
            <a:r>
              <a:rPr lang="en-US" sz="2200" dirty="0"/>
              <a:t> </a:t>
            </a:r>
            <a:r>
              <a:rPr lang="en-US" sz="2200" dirty="0" smtClean="0"/>
              <a:t>“we </a:t>
            </a:r>
            <a:r>
              <a:rPr lang="en-US" sz="2200" dirty="0"/>
              <a:t>need to more explicitly </a:t>
            </a:r>
            <a:r>
              <a:rPr lang="en-US" sz="2200" dirty="0" smtClean="0"/>
              <a:t>investigate the </a:t>
            </a:r>
            <a:r>
              <a:rPr lang="en-US" sz="2200" dirty="0"/>
              <a:t>geographic nature of the relations </a:t>
            </a:r>
            <a:r>
              <a:rPr lang="en-US" sz="2200" dirty="0" smtClean="0"/>
              <a:t>between drug </a:t>
            </a:r>
            <a:r>
              <a:rPr lang="en-US" sz="2200" dirty="0"/>
              <a:t>use and sexual practice—the networked </a:t>
            </a:r>
            <a:r>
              <a:rPr lang="en-US" sz="2200" dirty="0" smtClean="0"/>
              <a:t>relations of </a:t>
            </a:r>
            <a:r>
              <a:rPr lang="en-US" sz="2200" dirty="0"/>
              <a:t>drugs and sex, the reorganization of </a:t>
            </a:r>
            <a:r>
              <a:rPr lang="en-US" sz="2200" dirty="0" smtClean="0"/>
              <a:t>space in </a:t>
            </a:r>
            <a:r>
              <a:rPr lang="en-US" sz="2200" dirty="0"/>
              <a:t>relation to the use of drugs and practices of sex</a:t>
            </a:r>
            <a:r>
              <a:rPr lang="en-US" sz="2200" dirty="0" smtClean="0"/>
              <a:t>, and </a:t>
            </a:r>
            <a:r>
              <a:rPr lang="en-US" sz="2200" dirty="0"/>
              <a:t>the performances of place through the use </a:t>
            </a:r>
            <a:r>
              <a:rPr lang="en-US" sz="2200" dirty="0" smtClean="0"/>
              <a:t>of </a:t>
            </a:r>
            <a:r>
              <a:rPr lang="hr-HR" sz="2200" dirty="0" smtClean="0"/>
              <a:t>drugs.”</a:t>
            </a:r>
            <a:endParaRPr lang="en-US" sz="2200" dirty="0"/>
          </a:p>
        </p:txBody>
      </p:sp>
    </p:spTree>
    <p:extLst>
      <p:ext uri="{BB962C8B-B14F-4D97-AF65-F5344CB8AC3E}">
        <p14:creationId xmlns:p14="http://schemas.microsoft.com/office/powerpoint/2010/main" val="41061887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8667" y="0"/>
            <a:ext cx="7890933" cy="1134533"/>
          </a:xfrm>
        </p:spPr>
        <p:txBody>
          <a:bodyPr>
            <a:normAutofit/>
          </a:bodyPr>
          <a:lstStyle/>
          <a:p>
            <a:r>
              <a:rPr lang="it-IT" sz="2600" b="1" dirty="0" err="1" smtClean="0"/>
              <a:t>Relational</a:t>
            </a:r>
            <a:r>
              <a:rPr lang="it-IT" sz="2600" b="1" dirty="0" smtClean="0"/>
              <a:t> </a:t>
            </a:r>
            <a:r>
              <a:rPr lang="it-IT" sz="2600" b="1" dirty="0" err="1" smtClean="0"/>
              <a:t>geographies</a:t>
            </a:r>
            <a:r>
              <a:rPr lang="it-IT" sz="2600" b="1" dirty="0" smtClean="0"/>
              <a:t> of sex (1): </a:t>
            </a:r>
            <a:r>
              <a:rPr lang="it-IT" sz="2600" b="1" dirty="0" err="1" smtClean="0"/>
              <a:t>mobility</a:t>
            </a:r>
            <a:r>
              <a:rPr lang="it-IT" sz="2600" b="1" dirty="0" smtClean="0"/>
              <a:t> and </a:t>
            </a:r>
            <a:r>
              <a:rPr lang="it-IT" sz="2600" b="1" dirty="0" err="1" smtClean="0"/>
              <a:t>tourism</a:t>
            </a:r>
            <a:endParaRPr lang="it-IT" sz="2600" b="1" dirty="0"/>
          </a:p>
        </p:txBody>
      </p:sp>
      <p:sp>
        <p:nvSpPr>
          <p:cNvPr id="3" name="Segnaposto contenuto 2"/>
          <p:cNvSpPr>
            <a:spLocks noGrp="1"/>
          </p:cNvSpPr>
          <p:nvPr>
            <p:ph idx="1"/>
          </p:nvPr>
        </p:nvSpPr>
        <p:spPr>
          <a:xfrm>
            <a:off x="169332" y="1422400"/>
            <a:ext cx="8822267" cy="5317067"/>
          </a:xfrm>
        </p:spPr>
        <p:txBody>
          <a:bodyPr>
            <a:normAutofit fontScale="92500" lnSpcReduction="10000"/>
          </a:bodyPr>
          <a:lstStyle/>
          <a:p>
            <a:r>
              <a:rPr lang="en-GB" sz="2400" u="sng" dirty="0" smtClean="0"/>
              <a:t>Specific cities (Amsterdam, Barcelona, Berlin, Brussels) play a central role for sexual experimentation</a:t>
            </a:r>
          </a:p>
          <a:p>
            <a:endParaRPr lang="en-GB" dirty="0"/>
          </a:p>
          <a:p>
            <a:pPr marL="45720" indent="0">
              <a:buNone/>
            </a:pPr>
            <a:r>
              <a:rPr lang="en-GB" dirty="0" smtClean="0"/>
              <a:t>RC: (...) so I discovered </a:t>
            </a:r>
            <a:r>
              <a:rPr lang="en-GB" i="1" dirty="0" smtClean="0"/>
              <a:t>bareback</a:t>
            </a:r>
            <a:r>
              <a:rPr lang="en-GB" dirty="0" smtClean="0"/>
              <a:t> [English word used] when I was visiting a friend in Amsterdam (...)</a:t>
            </a:r>
          </a:p>
          <a:p>
            <a:pPr marL="45720" indent="0">
              <a:buNone/>
            </a:pPr>
            <a:r>
              <a:rPr lang="en-GB" dirty="0" smtClean="0"/>
              <a:t>Q: What do you mean that you discovered bareback? Was your first unprotected intercourse?</a:t>
            </a:r>
          </a:p>
          <a:p>
            <a:pPr marL="45720" indent="0">
              <a:buNone/>
            </a:pPr>
            <a:r>
              <a:rPr lang="en-GB" dirty="0" smtClean="0"/>
              <a:t>RC: Of course not! Most of the time I did bareback [</a:t>
            </a:r>
            <a:r>
              <a:rPr lang="en-GB" i="1" dirty="0" smtClean="0"/>
              <a:t>smiles</a:t>
            </a:r>
            <a:r>
              <a:rPr lang="en-GB" dirty="0" smtClean="0"/>
              <a:t>]</a:t>
            </a:r>
          </a:p>
          <a:p>
            <a:pPr marL="45720" indent="0">
              <a:buNone/>
            </a:pPr>
            <a:r>
              <a:rPr lang="en-GB" dirty="0" smtClean="0"/>
              <a:t>Q: So why do you say that you discovered it in Amsterdam?</a:t>
            </a:r>
          </a:p>
          <a:p>
            <a:pPr marL="45720" indent="0">
              <a:buNone/>
            </a:pPr>
            <a:r>
              <a:rPr lang="en-GB" dirty="0" smtClean="0"/>
              <a:t>RC: I mean, I was at this party and literally everybody was </a:t>
            </a:r>
            <a:r>
              <a:rPr lang="en-GB" dirty="0" err="1" smtClean="0"/>
              <a:t>barebacking</a:t>
            </a:r>
            <a:r>
              <a:rPr lang="en-GB" dirty="0" smtClean="0"/>
              <a:t>! I asked my friend and he explained me that it was very common </a:t>
            </a:r>
            <a:r>
              <a:rPr lang="it-IT" dirty="0" smtClean="0"/>
              <a:t>in Amsterdam. (…) </a:t>
            </a:r>
            <a:r>
              <a:rPr lang="en-GB" dirty="0" smtClean="0"/>
              <a:t>In Italy it was nothing like that.</a:t>
            </a:r>
          </a:p>
          <a:p>
            <a:pPr marL="45720" indent="0">
              <a:buNone/>
            </a:pPr>
            <a:r>
              <a:rPr lang="en-GB" dirty="0" smtClean="0"/>
              <a:t>Q: So you think in Italy bareback was not very widespread...</a:t>
            </a:r>
          </a:p>
          <a:p>
            <a:pPr marL="45720" indent="0">
              <a:buNone/>
            </a:pPr>
            <a:r>
              <a:rPr lang="en-GB" dirty="0" smtClean="0"/>
              <a:t>RC: It’s more complicated than that, in Italy too bareback is very common but you don’t say it, people here are hypocrites, while abroad you can talk about it, you can write it in your </a:t>
            </a:r>
            <a:r>
              <a:rPr lang="en-GB" dirty="0" err="1" smtClean="0"/>
              <a:t>Grindr</a:t>
            </a:r>
            <a:r>
              <a:rPr lang="en-GB" dirty="0" smtClean="0"/>
              <a:t> profile, sex is less stigmatized. </a:t>
            </a:r>
          </a:p>
          <a:p>
            <a:pPr marL="45720" indent="0">
              <a:buNone/>
            </a:pPr>
            <a:r>
              <a:rPr lang="en-GB" dirty="0" smtClean="0"/>
              <a:t> </a:t>
            </a:r>
            <a:endParaRPr lang="en-GB" dirty="0"/>
          </a:p>
        </p:txBody>
      </p:sp>
    </p:spTree>
    <p:extLst>
      <p:ext uri="{BB962C8B-B14F-4D97-AF65-F5344CB8AC3E}">
        <p14:creationId xmlns:p14="http://schemas.microsoft.com/office/powerpoint/2010/main" val="36878887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0933" y="186267"/>
            <a:ext cx="7958667" cy="983784"/>
          </a:xfrm>
        </p:spPr>
        <p:txBody>
          <a:bodyPr>
            <a:normAutofit/>
          </a:bodyPr>
          <a:lstStyle/>
          <a:p>
            <a:r>
              <a:rPr lang="en-GB" sz="2800" b="1" dirty="0" smtClean="0"/>
              <a:t>Relational geographies of sex (2): </a:t>
            </a:r>
            <a:br>
              <a:rPr lang="en-GB" sz="2800" b="1" dirty="0" smtClean="0"/>
            </a:br>
            <a:r>
              <a:rPr lang="en-GB" sz="2800" b="1" dirty="0" smtClean="0"/>
              <a:t>Italy as ‘backward’ (Rome, 2016)</a:t>
            </a:r>
            <a:endParaRPr lang="en-GB" sz="2800" dirty="0"/>
          </a:p>
        </p:txBody>
      </p:sp>
      <p:sp>
        <p:nvSpPr>
          <p:cNvPr id="3" name="Segnaposto contenuto 2"/>
          <p:cNvSpPr>
            <a:spLocks noGrp="1"/>
          </p:cNvSpPr>
          <p:nvPr>
            <p:ph idx="1"/>
          </p:nvPr>
        </p:nvSpPr>
        <p:spPr>
          <a:xfrm>
            <a:off x="389466" y="1507067"/>
            <a:ext cx="8398933" cy="5063066"/>
          </a:xfrm>
        </p:spPr>
        <p:txBody>
          <a:bodyPr/>
          <a:lstStyle/>
          <a:p>
            <a:pPr marL="45720" indent="0">
              <a:buNone/>
            </a:pPr>
            <a:r>
              <a:rPr lang="en-US" dirty="0" smtClean="0"/>
              <a:t>GN: (...) Sometimes I feel like people here don’t know anything, it’s like they don’t watch porn, I don’t really understand, (....) apparently nobody does </a:t>
            </a:r>
            <a:r>
              <a:rPr lang="en-US" i="1" dirty="0" smtClean="0"/>
              <a:t>bareback</a:t>
            </a:r>
            <a:r>
              <a:rPr lang="en-US" dirty="0" smtClean="0"/>
              <a:t> [English word used], nobody uses drugs, everybody is HIV-negative. (...) Many times people stopped chatting with me because I said I was HIV-positive, (...) at the beginnings I did not use to disclose my status here and when I met guys they were cool with doing </a:t>
            </a:r>
            <a:r>
              <a:rPr lang="en-US" i="1" dirty="0" smtClean="0"/>
              <a:t>bareback</a:t>
            </a:r>
            <a:r>
              <a:rPr lang="en-US" dirty="0" smtClean="0"/>
              <a:t> or whatever, I hate it (...), this country is so backward [</a:t>
            </a:r>
            <a:r>
              <a:rPr lang="it-IT" i="1" dirty="0" smtClean="0"/>
              <a:t>arretrato</a:t>
            </a:r>
            <a:r>
              <a:rPr lang="en-US" dirty="0" smtClean="0"/>
              <a:t>], any other place I travel to people are cool with naming things.</a:t>
            </a:r>
          </a:p>
          <a:p>
            <a:pPr marL="45720" indent="0">
              <a:buNone/>
            </a:pPr>
            <a:r>
              <a:rPr lang="en-US" dirty="0" smtClean="0"/>
              <a:t>Q: So you were saying that now you usually disclose your status...</a:t>
            </a:r>
          </a:p>
          <a:p>
            <a:pPr marL="45720" indent="0">
              <a:buNone/>
            </a:pPr>
            <a:r>
              <a:rPr lang="en-US" dirty="0" smtClean="0"/>
              <a:t>GN: Yes, I learnt a lot, I informed myself, I’m healthy, I’m undetectable, why should I hide myself? I’m not a danger to anyone, so I want people to know that, I’m very open about my status, (...), I think it is very important to share information and knowledge, when people are smart enough to have a conversation I send them links and articles about </a:t>
            </a:r>
            <a:r>
              <a:rPr lang="en-US" dirty="0" err="1" smtClean="0"/>
              <a:t>undetectability</a:t>
            </a:r>
            <a:r>
              <a:rPr lang="en-US" dirty="0" smtClean="0"/>
              <a:t>, </a:t>
            </a:r>
            <a:r>
              <a:rPr lang="en-US" dirty="0" err="1" smtClean="0"/>
              <a:t>PrEP</a:t>
            </a:r>
            <a:r>
              <a:rPr lang="en-US" dirty="0" smtClean="0"/>
              <a:t>, </a:t>
            </a:r>
            <a:r>
              <a:rPr lang="en-US" dirty="0" err="1" smtClean="0"/>
              <a:t>barebacking</a:t>
            </a:r>
            <a:r>
              <a:rPr lang="en-US" dirty="0" smtClean="0"/>
              <a:t>.</a:t>
            </a:r>
            <a:endParaRPr lang="en-US" dirty="0"/>
          </a:p>
        </p:txBody>
      </p:sp>
    </p:spTree>
    <p:extLst>
      <p:ext uri="{BB962C8B-B14F-4D97-AF65-F5344CB8AC3E}">
        <p14:creationId xmlns:p14="http://schemas.microsoft.com/office/powerpoint/2010/main" val="185563948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spettiva">
  <a:themeElements>
    <a:clrScheme name="Alta moda">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spettiva">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1904</Words>
  <Application>Microsoft Macintosh PowerPoint</Application>
  <PresentationFormat>Presentazione su schermo (4:3)</PresentationFormat>
  <Paragraphs>94</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Prospettiva</vt:lpstr>
      <vt:lpstr>A weak theory of bareback and chemsex through the self-narratives of HIV-positive gay men in three South European cities </vt:lpstr>
      <vt:lpstr>Research background</vt:lpstr>
      <vt:lpstr>Transnational panic around chemsex (and HIV)</vt:lpstr>
      <vt:lpstr>Main argument</vt:lpstr>
      <vt:lpstr>Presentazione di PowerPoint</vt:lpstr>
      <vt:lpstr>A ‘weak’ theory of bareback sex and chemsex?</vt:lpstr>
      <vt:lpstr>A ‘weak’ theory of bareback sex and chemsex? (2)</vt:lpstr>
      <vt:lpstr>Relational geographies of sex (1): mobility and tourism</vt:lpstr>
      <vt:lpstr>Relational geographies of sex (2):  Italy as ‘backward’ (Rome, 2016)</vt:lpstr>
      <vt:lpstr>Relational geographies of sex (3): everybody does chemsex but is HIV-negative (Milan, 2018)</vt:lpstr>
      <vt:lpstr>Relational geographies of sex(4): apps and home</vt:lpstr>
      <vt:lpstr>Relational geographies of sex (5): apps and home </vt:lpstr>
      <vt:lpstr>Challenging hegemonic masculinities</vt:lpstr>
      <vt:lpstr>Some concluding thoughts..</vt:lpstr>
      <vt:lpstr>Thank you for the attention   Feedbacks and questions welcome…  difeliciantoniocesare@gmail.com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relational geographies of bareback and chemsex in the narratives of HIV-positive gay men in Rome</dc:title>
  <dc:creator>Cesare</dc:creator>
  <cp:lastModifiedBy>Cesare</cp:lastModifiedBy>
  <cp:revision>32</cp:revision>
  <dcterms:created xsi:type="dcterms:W3CDTF">2019-02-11T15:08:27Z</dcterms:created>
  <dcterms:modified xsi:type="dcterms:W3CDTF">2020-05-11T16:41:54Z</dcterms:modified>
</cp:coreProperties>
</file>