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9" r:id="rId6"/>
    <p:sldId id="271" r:id="rId7"/>
    <p:sldId id="262" r:id="rId8"/>
    <p:sldId id="270" r:id="rId9"/>
    <p:sldId id="265" r:id="rId10"/>
    <p:sldId id="272" r:id="rId11"/>
    <p:sldId id="266" r:id="rId12"/>
    <p:sldId id="268" r:id="rId13"/>
    <p:sldId id="275" r:id="rId14"/>
    <p:sldId id="273" r:id="rId15"/>
    <p:sldId id="274" r:id="rId16"/>
    <p:sldId id="276" r:id="rId1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7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Fare clic per modificare stile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35167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102867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2342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274295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151958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164229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alibri"/>
            </a:endParaRPr>
          </a:p>
        </p:txBody>
      </p:sp>
      <p:sp>
        <p:nvSpPr>
          <p:cNvPr id="9" name="Slide Number Placeholder 8"/>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375503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alibri"/>
            </a:endParaRPr>
          </a:p>
        </p:txBody>
      </p:sp>
      <p:sp>
        <p:nvSpPr>
          <p:cNvPr id="5" name="Slide Number Placeholder 4"/>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419705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alibri"/>
            </a:endParaRPr>
          </a:p>
        </p:txBody>
      </p:sp>
      <p:sp>
        <p:nvSpPr>
          <p:cNvPr id="4" name="Slide Number Placeholder 3"/>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309491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146023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30/04/19</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‹n.›</a:t>
            </a:fld>
            <a:endParaRPr lang="en-US">
              <a:solidFill>
                <a:prstClr val="white">
                  <a:tint val="75000"/>
                </a:prstClr>
              </a:solidFill>
              <a:latin typeface="Calibri"/>
            </a:endParaRPr>
          </a:p>
        </p:txBody>
      </p:sp>
    </p:spTree>
    <p:extLst>
      <p:ext uri="{BB962C8B-B14F-4D97-AF65-F5344CB8AC3E}">
        <p14:creationId xmlns:p14="http://schemas.microsoft.com/office/powerpoint/2010/main" val="15791122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6BFECD78-3C8E-49F2-8FAB-59489D168ABB}" type="datetimeFigureOut">
              <a:rPr lang="en-US" smtClean="0">
                <a:solidFill>
                  <a:prstClr val="white">
                    <a:tint val="75000"/>
                  </a:prstClr>
                </a:solidFill>
                <a:latin typeface="Calibri"/>
              </a:rPr>
              <a:pPr defTabSz="914400"/>
              <a:t>30/04/19</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FB56013-B943-42BA-886F-6F9D4EB85E9D}" type="slidenum">
              <a:rPr lang="en-US" smtClean="0">
                <a:solidFill>
                  <a:prstClr val="white">
                    <a:tint val="75000"/>
                  </a:prstClr>
                </a:solidFill>
                <a:latin typeface="Calibri"/>
              </a:rPr>
              <a:pPr defTabSz="914400"/>
              <a:t>‹n.›</a:t>
            </a:fld>
            <a:endParaRPr lang="en-US">
              <a:solidFill>
                <a:prstClr val="white">
                  <a:tint val="75000"/>
                </a:prstClr>
              </a:solidFill>
              <a:latin typeface="Calibri"/>
            </a:endParaRPr>
          </a:p>
        </p:txBody>
      </p:sp>
    </p:spTree>
    <p:extLst>
      <p:ext uri="{BB962C8B-B14F-4D97-AF65-F5344CB8AC3E}">
        <p14:creationId xmlns:p14="http://schemas.microsoft.com/office/powerpoint/2010/main" val="11753160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16334" y="1004886"/>
            <a:ext cx="7968293" cy="2414519"/>
          </a:xfrm>
        </p:spPr>
        <p:txBody>
          <a:bodyPr>
            <a:noAutofit/>
          </a:bodyPr>
          <a:lstStyle/>
          <a:p>
            <a:r>
              <a:rPr lang="en-GB" sz="3600" b="1" dirty="0"/>
              <a:t>Researching HIV-positive gay migration through an intersectional lens:</a:t>
            </a:r>
            <a:r>
              <a:rPr lang="it-IT" sz="3600" dirty="0"/>
              <a:t/>
            </a:r>
            <a:br>
              <a:rPr lang="it-IT" sz="3600" dirty="0"/>
            </a:br>
            <a:r>
              <a:rPr lang="en-GB" sz="3600" b="1" dirty="0"/>
              <a:t>Theoretical, methodological and political implications</a:t>
            </a:r>
            <a:r>
              <a:rPr lang="it-IT" sz="3600" dirty="0"/>
              <a:t> </a:t>
            </a:r>
          </a:p>
        </p:txBody>
      </p:sp>
      <p:sp>
        <p:nvSpPr>
          <p:cNvPr id="3" name="Sottotitolo 2"/>
          <p:cNvSpPr>
            <a:spLocks noGrp="1"/>
          </p:cNvSpPr>
          <p:nvPr>
            <p:ph type="subTitle" idx="1"/>
          </p:nvPr>
        </p:nvSpPr>
        <p:spPr>
          <a:xfrm>
            <a:off x="1371600" y="3893934"/>
            <a:ext cx="6400800" cy="1088628"/>
          </a:xfrm>
        </p:spPr>
        <p:txBody>
          <a:bodyPr>
            <a:noAutofit/>
          </a:bodyPr>
          <a:lstStyle/>
          <a:p>
            <a:r>
              <a:rPr lang="it-IT" sz="2200" dirty="0" smtClean="0"/>
              <a:t>Cesare Di </a:t>
            </a:r>
            <a:r>
              <a:rPr lang="it-IT" sz="2200" dirty="0" err="1" smtClean="0"/>
              <a:t>Feliciantonio</a:t>
            </a:r>
            <a:r>
              <a:rPr lang="it-IT" sz="2200" dirty="0" smtClean="0"/>
              <a:t> (</a:t>
            </a:r>
            <a:r>
              <a:rPr lang="it-IT" sz="2200" dirty="0" err="1" smtClean="0"/>
              <a:t>University</a:t>
            </a:r>
            <a:r>
              <a:rPr lang="it-IT" sz="2200" dirty="0" smtClean="0"/>
              <a:t> of Leicester)</a:t>
            </a:r>
          </a:p>
          <a:p>
            <a:r>
              <a:rPr lang="it-IT" sz="2200" dirty="0" err="1" smtClean="0"/>
              <a:t>difeliciantoniocesare@gmail.com</a:t>
            </a:r>
            <a:endParaRPr lang="it-IT" sz="2200" dirty="0" smtClean="0"/>
          </a:p>
          <a:p>
            <a:endParaRPr lang="it-IT" sz="2200" dirty="0"/>
          </a:p>
        </p:txBody>
      </p:sp>
      <p:pic>
        <p:nvPicPr>
          <p:cNvPr id="4" name="Immagine 3" descr="MarieCurieLogo.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10094" y="4876141"/>
            <a:ext cx="1733906" cy="1981859"/>
          </a:xfrm>
          <a:prstGeom prst="rect">
            <a:avLst/>
          </a:prstGeom>
        </p:spPr>
      </p:pic>
      <p:pic>
        <p:nvPicPr>
          <p:cNvPr id="5" name="Immagine 4"/>
          <p:cNvPicPr>
            <a:picLocks noChangeAspect="1"/>
          </p:cNvPicPr>
          <p:nvPr/>
        </p:nvPicPr>
        <p:blipFill>
          <a:blip r:embed="rId3"/>
          <a:stretch>
            <a:fillRect/>
          </a:stretch>
        </p:blipFill>
        <p:spPr>
          <a:xfrm>
            <a:off x="0" y="4876141"/>
            <a:ext cx="4367908" cy="1971740"/>
          </a:xfrm>
          <a:prstGeom prst="rect">
            <a:avLst/>
          </a:prstGeom>
        </p:spPr>
      </p:pic>
    </p:spTree>
    <p:extLst>
      <p:ext uri="{BB962C8B-B14F-4D97-AF65-F5344CB8AC3E}">
        <p14:creationId xmlns:p14="http://schemas.microsoft.com/office/powerpoint/2010/main" val="24791713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1655"/>
            <a:ext cx="8229600" cy="628054"/>
          </a:xfrm>
        </p:spPr>
        <p:txBody>
          <a:bodyPr>
            <a:normAutofit fontScale="90000"/>
          </a:bodyPr>
          <a:lstStyle/>
          <a:p>
            <a:r>
              <a:rPr lang="it-IT" b="1" dirty="0" err="1" smtClean="0"/>
              <a:t>Methodological</a:t>
            </a:r>
            <a:r>
              <a:rPr lang="it-IT" b="1" dirty="0" smtClean="0"/>
              <a:t> </a:t>
            </a:r>
            <a:r>
              <a:rPr lang="it-IT" b="1" dirty="0" err="1" smtClean="0"/>
              <a:t>concerns</a:t>
            </a:r>
            <a:endParaRPr lang="it-IT" b="1" dirty="0"/>
          </a:p>
        </p:txBody>
      </p:sp>
      <p:sp>
        <p:nvSpPr>
          <p:cNvPr id="3" name="Segnaposto contenuto 2"/>
          <p:cNvSpPr>
            <a:spLocks noGrp="1"/>
          </p:cNvSpPr>
          <p:nvPr>
            <p:ph idx="1"/>
          </p:nvPr>
        </p:nvSpPr>
        <p:spPr>
          <a:xfrm>
            <a:off x="181415" y="1074670"/>
            <a:ext cx="8763727" cy="5512918"/>
          </a:xfrm>
        </p:spPr>
        <p:txBody>
          <a:bodyPr>
            <a:normAutofit lnSpcReduction="10000"/>
          </a:bodyPr>
          <a:lstStyle/>
          <a:p>
            <a:r>
              <a:rPr lang="en-GB" sz="2200" dirty="0"/>
              <a:t>reject either paternalistic/moral position or </a:t>
            </a:r>
            <a:r>
              <a:rPr lang="en-GB" sz="2200" dirty="0" err="1"/>
              <a:t>pathologizing</a:t>
            </a:r>
            <a:r>
              <a:rPr lang="en-GB" sz="2200" dirty="0"/>
              <a:t> perspectives (when assuming for instance the death drive</a:t>
            </a:r>
            <a:r>
              <a:rPr lang="en-GB" sz="2200" dirty="0" smtClean="0"/>
              <a:t>)</a:t>
            </a:r>
          </a:p>
          <a:p>
            <a:endParaRPr lang="en-GB" sz="2200" dirty="0" smtClean="0"/>
          </a:p>
          <a:p>
            <a:r>
              <a:rPr lang="it-IT" sz="2200" dirty="0"/>
              <a:t>m</a:t>
            </a:r>
            <a:r>
              <a:rPr lang="en-GB" sz="2200" dirty="0" err="1" smtClean="0"/>
              <a:t>ost</a:t>
            </a:r>
            <a:r>
              <a:rPr lang="en-GB" sz="2200" dirty="0" smtClean="0"/>
              <a:t> research on HIV+ (and ‘deviant behaviours’) tends to rely on ‘distance’ and </a:t>
            </a:r>
            <a:r>
              <a:rPr lang="en-GB" sz="2200" i="1" dirty="0" err="1" smtClean="0"/>
              <a:t>othering</a:t>
            </a:r>
            <a:r>
              <a:rPr lang="en-GB" sz="2200" i="1" dirty="0" smtClean="0"/>
              <a:t> </a:t>
            </a:r>
            <a:r>
              <a:rPr lang="en-GB" sz="2200" dirty="0" smtClean="0"/>
              <a:t>(for exception see K. Race)</a:t>
            </a:r>
          </a:p>
          <a:p>
            <a:endParaRPr lang="en-GB" sz="2200" dirty="0"/>
          </a:p>
          <a:p>
            <a:r>
              <a:rPr lang="en-GB" sz="2200" dirty="0" smtClean="0"/>
              <a:t>Open and critical approach to positioning myself (HIV-status, sexual desire, background, experiences, migratory path, </a:t>
            </a:r>
            <a:r>
              <a:rPr lang="en-GB" sz="2200" dirty="0" err="1" smtClean="0"/>
              <a:t>etc</a:t>
            </a:r>
            <a:r>
              <a:rPr lang="en-GB" sz="2200" dirty="0" smtClean="0"/>
              <a:t>): acknowledging how our sexual and personal life evolves through the research process</a:t>
            </a:r>
          </a:p>
          <a:p>
            <a:endParaRPr lang="en-GB" sz="2200" i="1" dirty="0"/>
          </a:p>
          <a:p>
            <a:r>
              <a:rPr lang="en-GB" sz="2200" dirty="0" smtClean="0"/>
              <a:t>Recruitment through ‘dirty participation’: “</a:t>
            </a:r>
            <a:r>
              <a:rPr lang="en-US" sz="2200" dirty="0" smtClean="0"/>
              <a:t>not </a:t>
            </a:r>
            <a:r>
              <a:rPr lang="en-US" sz="2200" dirty="0"/>
              <a:t>‘clean’ those elements that could compromise the analysis according to the positivist model of knowledge” </a:t>
            </a:r>
            <a:r>
              <a:rPr lang="en-US" sz="2200" dirty="0" smtClean="0"/>
              <a:t>(Di </a:t>
            </a:r>
            <a:r>
              <a:rPr lang="en-US" sz="2200" dirty="0" err="1" smtClean="0"/>
              <a:t>Feliciantonio</a:t>
            </a:r>
            <a:r>
              <a:rPr lang="en-US" sz="2200" dirty="0" smtClean="0"/>
              <a:t> and </a:t>
            </a:r>
            <a:r>
              <a:rPr lang="en-US" sz="2200" dirty="0" err="1" smtClean="0"/>
              <a:t>Gadelha</a:t>
            </a:r>
            <a:r>
              <a:rPr lang="en-US" sz="2200" dirty="0" smtClean="0"/>
              <a:t>, 2016</a:t>
            </a:r>
            <a:r>
              <a:rPr lang="en-US" sz="2200" dirty="0"/>
              <a:t>: 280). T</a:t>
            </a:r>
            <a:r>
              <a:rPr lang="en-US" sz="2200" dirty="0" smtClean="0"/>
              <a:t>he </a:t>
            </a:r>
            <a:r>
              <a:rPr lang="en-US" sz="2200" dirty="0"/>
              <a:t>recorded interview is only the last step of a wider process that involves first </a:t>
            </a:r>
            <a:r>
              <a:rPr lang="en-US" sz="2200" i="1" dirty="0"/>
              <a:t>being in the field</a:t>
            </a:r>
            <a:r>
              <a:rPr lang="it-IT" sz="2200" dirty="0"/>
              <a:t> </a:t>
            </a:r>
            <a:r>
              <a:rPr lang="en-US" sz="2200" dirty="0" smtClean="0"/>
              <a:t>(both physical and online spaces)</a:t>
            </a:r>
            <a:endParaRPr lang="en-US" sz="2200" dirty="0"/>
          </a:p>
        </p:txBody>
      </p:sp>
    </p:spTree>
    <p:extLst>
      <p:ext uri="{BB962C8B-B14F-4D97-AF65-F5344CB8AC3E}">
        <p14:creationId xmlns:p14="http://schemas.microsoft.com/office/powerpoint/2010/main" val="2643783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459" y="274638"/>
            <a:ext cx="8763727" cy="967513"/>
          </a:xfrm>
        </p:spPr>
        <p:txBody>
          <a:bodyPr>
            <a:noAutofit/>
          </a:bodyPr>
          <a:lstStyle/>
          <a:p>
            <a:r>
              <a:rPr lang="en-US" sz="3200" b="1" dirty="0"/>
              <a:t>Framing the experience of living with HIV through a life course perspective</a:t>
            </a:r>
            <a:br>
              <a:rPr lang="en-US" sz="3200" b="1" dirty="0"/>
            </a:br>
            <a:endParaRPr lang="it-IT" sz="3200" b="1" dirty="0"/>
          </a:p>
        </p:txBody>
      </p:sp>
      <p:sp>
        <p:nvSpPr>
          <p:cNvPr id="3" name="Segnaposto contenuto 2"/>
          <p:cNvSpPr>
            <a:spLocks noGrp="1"/>
          </p:cNvSpPr>
          <p:nvPr>
            <p:ph idx="1"/>
          </p:nvPr>
        </p:nvSpPr>
        <p:spPr>
          <a:xfrm>
            <a:off x="167459" y="1242151"/>
            <a:ext cx="8763727" cy="5415221"/>
          </a:xfrm>
        </p:spPr>
        <p:txBody>
          <a:bodyPr>
            <a:normAutofit/>
          </a:bodyPr>
          <a:lstStyle/>
          <a:p>
            <a:pPr algn="just"/>
            <a:r>
              <a:rPr lang="en-GB" sz="2200" dirty="0" smtClean="0"/>
              <a:t>“HIV has always been there”: the  direct association between HIV and homosexuality made the encounter with the virus “not a big surprise” (STAR, over 60, Milan, personal interview)</a:t>
            </a:r>
          </a:p>
          <a:p>
            <a:pPr algn="just"/>
            <a:endParaRPr lang="en-GB" sz="2200" dirty="0"/>
          </a:p>
          <a:p>
            <a:pPr algn="just"/>
            <a:r>
              <a:rPr lang="en-GB" sz="2200" dirty="0" smtClean="0"/>
              <a:t>Immediate emotional shock (sense of failure, fear of death and rejection) </a:t>
            </a:r>
            <a:r>
              <a:rPr lang="en-GB" sz="2200" dirty="0" err="1" smtClean="0"/>
              <a:t>vs</a:t>
            </a:r>
            <a:r>
              <a:rPr lang="en-GB" sz="2200" dirty="0" smtClean="0"/>
              <a:t> acquisition of self-awareness and self-esteem </a:t>
            </a:r>
          </a:p>
          <a:p>
            <a:pPr algn="just"/>
            <a:endParaRPr lang="en-GB" sz="2200" dirty="0"/>
          </a:p>
          <a:p>
            <a:pPr algn="just"/>
            <a:r>
              <a:rPr lang="en-GB" sz="2200" dirty="0" smtClean="0"/>
              <a:t>“I know this might sound harsh, but I always say ‘HIV is probably the best thing ever occurred to me’, I was living a shitty life, I had no friends, no real goals for myself, (...), it helped me to understand what I want, my priorities, (...), I finally see my place in the world” (STAR, </a:t>
            </a:r>
            <a:r>
              <a:rPr lang="en-GB" sz="2200" dirty="0" err="1" smtClean="0"/>
              <a:t>p.i</a:t>
            </a:r>
            <a:r>
              <a:rPr lang="en-GB" sz="2200" dirty="0" smtClean="0"/>
              <a:t>.)</a:t>
            </a:r>
          </a:p>
          <a:p>
            <a:pPr algn="just"/>
            <a:endParaRPr lang="en-GB" sz="2200" dirty="0"/>
          </a:p>
          <a:p>
            <a:pPr algn="just"/>
            <a:r>
              <a:rPr lang="en-GB" sz="2200" dirty="0" smtClean="0"/>
              <a:t>Learning how “there are many things that are much worse” (MIMAN, 35-45, Milan, </a:t>
            </a:r>
            <a:r>
              <a:rPr lang="en-GB" sz="2200" dirty="0" err="1" smtClean="0"/>
              <a:t>p.i</a:t>
            </a:r>
            <a:r>
              <a:rPr lang="en-GB" sz="2200" dirty="0" smtClean="0"/>
              <a:t>., discussing his experience with HEPC)</a:t>
            </a:r>
            <a:endParaRPr lang="en-GB" sz="2200" dirty="0"/>
          </a:p>
        </p:txBody>
      </p:sp>
    </p:spTree>
    <p:extLst>
      <p:ext uri="{BB962C8B-B14F-4D97-AF65-F5344CB8AC3E}">
        <p14:creationId xmlns:p14="http://schemas.microsoft.com/office/powerpoint/2010/main" val="334523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189" y="139568"/>
            <a:ext cx="8679997" cy="1046756"/>
          </a:xfrm>
        </p:spPr>
        <p:txBody>
          <a:bodyPr>
            <a:noAutofit/>
          </a:bodyPr>
          <a:lstStyle/>
          <a:p>
            <a:r>
              <a:rPr lang="en-US" sz="3200" b="1" dirty="0"/>
              <a:t>Framing the experience of living with HIV through a life course </a:t>
            </a:r>
            <a:r>
              <a:rPr lang="en-US" sz="3200" b="1" dirty="0" smtClean="0"/>
              <a:t>perspective (2)</a:t>
            </a:r>
            <a:endParaRPr lang="it-IT" sz="3200" b="1" dirty="0"/>
          </a:p>
        </p:txBody>
      </p:sp>
      <p:sp>
        <p:nvSpPr>
          <p:cNvPr id="3" name="Segnaposto contenuto 2"/>
          <p:cNvSpPr>
            <a:spLocks noGrp="1"/>
          </p:cNvSpPr>
          <p:nvPr>
            <p:ph idx="1"/>
          </p:nvPr>
        </p:nvSpPr>
        <p:spPr>
          <a:xfrm>
            <a:off x="251189" y="1600200"/>
            <a:ext cx="8679997" cy="5085085"/>
          </a:xfrm>
        </p:spPr>
        <p:txBody>
          <a:bodyPr>
            <a:normAutofit/>
          </a:bodyPr>
          <a:lstStyle/>
          <a:p>
            <a:pPr algn="just"/>
            <a:r>
              <a:rPr lang="en-GB" sz="2200" u="sng" dirty="0" smtClean="0"/>
              <a:t>Change in sexual life</a:t>
            </a:r>
            <a:r>
              <a:rPr lang="en-GB" sz="2200" dirty="0" smtClean="0"/>
              <a:t>: sex </a:t>
            </a:r>
            <a:r>
              <a:rPr lang="en-GB" sz="2200" i="1" dirty="0" smtClean="0"/>
              <a:t>before</a:t>
            </a:r>
            <a:r>
              <a:rPr lang="en-GB" sz="2200" dirty="0" smtClean="0"/>
              <a:t> the encounter with the virus as “always fearful, you cum and you think ‘Did I get it?’” (IAS, 45-55, Manchester, </a:t>
            </a:r>
            <a:r>
              <a:rPr lang="en-GB" sz="2200" dirty="0" err="1" smtClean="0"/>
              <a:t>p.i</a:t>
            </a:r>
            <a:r>
              <a:rPr lang="en-GB" sz="2200" dirty="0" smtClean="0"/>
              <a:t>.) </a:t>
            </a:r>
            <a:r>
              <a:rPr lang="en-GB" sz="2200" dirty="0" err="1" smtClean="0"/>
              <a:t>vs</a:t>
            </a:r>
            <a:r>
              <a:rPr lang="en-GB" sz="2200" dirty="0" smtClean="0"/>
              <a:t> </a:t>
            </a:r>
            <a:r>
              <a:rPr lang="en-GB" sz="2200" u="sng" dirty="0" smtClean="0"/>
              <a:t>after:</a:t>
            </a:r>
            <a:r>
              <a:rPr lang="en-GB" sz="2200" dirty="0" smtClean="0"/>
              <a:t> “I finally started enjoying sex, I can relax, (...), I don’t need to fear fluids anymore” (BEN, 35-45, Manchester, </a:t>
            </a:r>
            <a:r>
              <a:rPr lang="en-GB" sz="2200" dirty="0" err="1" smtClean="0"/>
              <a:t>p.i</a:t>
            </a:r>
            <a:r>
              <a:rPr lang="en-GB" sz="2200" dirty="0" smtClean="0"/>
              <a:t>.)</a:t>
            </a:r>
          </a:p>
          <a:p>
            <a:pPr algn="just"/>
            <a:endParaRPr lang="en-GB" sz="2200" u="sng" dirty="0"/>
          </a:p>
          <a:p>
            <a:pPr algn="just"/>
            <a:r>
              <a:rPr lang="it-IT" sz="2200" dirty="0" smtClean="0"/>
              <a:t>B</a:t>
            </a:r>
            <a:r>
              <a:rPr lang="en-GB" sz="2200" dirty="0" err="1" smtClean="0"/>
              <a:t>eing</a:t>
            </a:r>
            <a:r>
              <a:rPr lang="en-GB" sz="2200" dirty="0" smtClean="0"/>
              <a:t> undetectable as part of a new sexual identity (+ bareback)</a:t>
            </a:r>
          </a:p>
          <a:p>
            <a:pPr algn="just"/>
            <a:endParaRPr lang="en-GB" sz="2200" dirty="0"/>
          </a:p>
          <a:p>
            <a:pPr algn="just"/>
            <a:r>
              <a:rPr lang="en-GB" sz="2200" dirty="0" smtClean="0"/>
              <a:t>Interviews in line with discourse of </a:t>
            </a:r>
            <a:r>
              <a:rPr lang="en-GB" sz="2200" dirty="0" err="1" smtClean="0"/>
              <a:t>PrEP</a:t>
            </a:r>
            <a:r>
              <a:rPr lang="en-GB" sz="2200" dirty="0" smtClean="0"/>
              <a:t> users about empowerment and loss of fear (role of </a:t>
            </a:r>
            <a:r>
              <a:rPr lang="en-GB" sz="2200" dirty="0" err="1" smtClean="0"/>
              <a:t>pharmacopower</a:t>
            </a:r>
            <a:r>
              <a:rPr lang="en-GB" sz="2200" dirty="0" smtClean="0"/>
              <a:t> over sexual life)</a:t>
            </a:r>
          </a:p>
          <a:p>
            <a:pPr algn="just"/>
            <a:endParaRPr lang="en-GB" sz="2200" dirty="0" smtClean="0"/>
          </a:p>
          <a:p>
            <a:pPr algn="just"/>
            <a:r>
              <a:rPr lang="en-GB" sz="2200" dirty="0" smtClean="0"/>
              <a:t>Development of narratives and strategies to avoid judgment and condemnation from sexual health practitioners about other STIs (e.g. attending different clinics)</a:t>
            </a:r>
            <a:endParaRPr lang="en-GB" sz="2200" dirty="0"/>
          </a:p>
        </p:txBody>
      </p:sp>
    </p:spTree>
    <p:extLst>
      <p:ext uri="{BB962C8B-B14F-4D97-AF65-F5344CB8AC3E}">
        <p14:creationId xmlns:p14="http://schemas.microsoft.com/office/powerpoint/2010/main" val="190773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4638"/>
          </a:xfrm>
        </p:spPr>
        <p:txBody>
          <a:bodyPr>
            <a:normAutofit fontScale="90000"/>
          </a:bodyPr>
          <a:lstStyle/>
          <a:p>
            <a:r>
              <a:rPr lang="it-IT" b="1" dirty="0" err="1" smtClean="0"/>
              <a:t>Intersectional</a:t>
            </a:r>
            <a:r>
              <a:rPr lang="it-IT" b="1" dirty="0" smtClean="0"/>
              <a:t> </a:t>
            </a:r>
            <a:r>
              <a:rPr lang="it-IT" b="1" dirty="0" err="1" smtClean="0"/>
              <a:t>lenses</a:t>
            </a:r>
            <a:r>
              <a:rPr lang="it-IT" b="1" dirty="0" smtClean="0"/>
              <a:t>…</a:t>
            </a:r>
            <a:endParaRPr lang="it-IT" b="1" dirty="0"/>
          </a:p>
        </p:txBody>
      </p:sp>
      <p:sp>
        <p:nvSpPr>
          <p:cNvPr id="3" name="Segnaposto contenuto 2"/>
          <p:cNvSpPr>
            <a:spLocks noGrp="1"/>
          </p:cNvSpPr>
          <p:nvPr>
            <p:ph idx="1"/>
          </p:nvPr>
        </p:nvSpPr>
        <p:spPr>
          <a:xfrm>
            <a:off x="251189" y="1228194"/>
            <a:ext cx="8652087" cy="5289610"/>
          </a:xfrm>
        </p:spPr>
        <p:txBody>
          <a:bodyPr>
            <a:normAutofit/>
          </a:bodyPr>
          <a:lstStyle/>
          <a:p>
            <a:pPr algn="just"/>
            <a:r>
              <a:rPr lang="en-GB" sz="2200" dirty="0" smtClean="0"/>
              <a:t>Experiences of living with HIV, migration and ageing are not homogeneous but result from different (fluid) positions (e.g. body shape, class, race, faith, social networks, comorbidities)</a:t>
            </a:r>
          </a:p>
          <a:p>
            <a:pPr algn="just"/>
            <a:endParaRPr lang="en-GB" sz="2200" dirty="0"/>
          </a:p>
          <a:p>
            <a:pPr algn="just"/>
            <a:r>
              <a:rPr lang="en-GB" sz="2200" dirty="0" smtClean="0"/>
              <a:t>E.g. </a:t>
            </a:r>
            <a:r>
              <a:rPr lang="en-GB" sz="2200" u="sng" dirty="0" smtClean="0"/>
              <a:t>What happens if  you become HIV-positive after 50? </a:t>
            </a:r>
          </a:p>
          <a:p>
            <a:pPr marL="0" indent="0" algn="just">
              <a:buNone/>
            </a:pPr>
            <a:r>
              <a:rPr lang="en-GB" sz="2200" dirty="0" smtClean="0"/>
              <a:t>“People were shocked, ‘do you still have an active sexual life?’, ‘HIV-positive at your age?’, I got the most terrible questions, especially because I’m a medical doctor, so people expect me to be the responsible guy who does not take any risk. (...) I say fuck you to all of this, my life has never been better, I am healthy and I cannot transmit the virus so I am no threat to anyone” (MC, over 60, Milan, </a:t>
            </a:r>
            <a:r>
              <a:rPr lang="en-GB" sz="2200" dirty="0" err="1" smtClean="0"/>
              <a:t>p.i</a:t>
            </a:r>
            <a:r>
              <a:rPr lang="en-GB" sz="2200" dirty="0" smtClean="0"/>
              <a:t>.)</a:t>
            </a:r>
          </a:p>
          <a:p>
            <a:pPr marL="0" indent="0" algn="just">
              <a:buNone/>
            </a:pPr>
            <a:endParaRPr lang="en-GB" sz="2200" dirty="0"/>
          </a:p>
          <a:p>
            <a:pPr algn="just"/>
            <a:r>
              <a:rPr lang="en-GB" sz="2200" dirty="0" smtClean="0"/>
              <a:t>Avoid alarmist and uniform analyses of ageing with HIV (see NGOs reports)</a:t>
            </a:r>
          </a:p>
          <a:p>
            <a:pPr algn="just"/>
            <a:endParaRPr lang="en-GB" sz="2200" dirty="0"/>
          </a:p>
        </p:txBody>
      </p:sp>
    </p:spTree>
    <p:extLst>
      <p:ext uri="{BB962C8B-B14F-4D97-AF65-F5344CB8AC3E}">
        <p14:creationId xmlns:p14="http://schemas.microsoft.com/office/powerpoint/2010/main" val="3917416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46508"/>
          </a:xfrm>
        </p:spPr>
        <p:txBody>
          <a:bodyPr>
            <a:noAutofit/>
          </a:bodyPr>
          <a:lstStyle/>
          <a:p>
            <a:r>
              <a:rPr lang="it-IT" sz="3800" b="1" dirty="0" smtClean="0"/>
              <a:t>The </a:t>
            </a:r>
            <a:r>
              <a:rPr lang="it-IT" sz="3800" b="1" dirty="0" err="1" smtClean="0"/>
              <a:t>role</a:t>
            </a:r>
            <a:r>
              <a:rPr lang="it-IT" sz="3800" b="1" dirty="0" smtClean="0"/>
              <a:t> of the welfare </a:t>
            </a:r>
            <a:r>
              <a:rPr lang="it-IT" sz="3800" b="1" dirty="0" err="1" smtClean="0"/>
              <a:t>system</a:t>
            </a:r>
            <a:endParaRPr lang="it-IT" sz="3800" b="1" dirty="0"/>
          </a:p>
        </p:txBody>
      </p:sp>
      <p:sp>
        <p:nvSpPr>
          <p:cNvPr id="3" name="Segnaposto contenuto 2"/>
          <p:cNvSpPr>
            <a:spLocks noGrp="1"/>
          </p:cNvSpPr>
          <p:nvPr>
            <p:ph idx="1"/>
          </p:nvPr>
        </p:nvSpPr>
        <p:spPr>
          <a:xfrm>
            <a:off x="307009" y="1353805"/>
            <a:ext cx="8540447" cy="5261695"/>
          </a:xfrm>
        </p:spPr>
        <p:txBody>
          <a:bodyPr>
            <a:normAutofit/>
          </a:bodyPr>
          <a:lstStyle/>
          <a:p>
            <a:r>
              <a:rPr lang="en-GB" sz="2200" dirty="0" smtClean="0"/>
              <a:t>Free access to ARTs as central element in the destination choice (e.g. Barcelona rather than Berlin)</a:t>
            </a:r>
          </a:p>
          <a:p>
            <a:endParaRPr lang="en-GB" sz="2200" dirty="0"/>
          </a:p>
          <a:p>
            <a:r>
              <a:rPr lang="en-GB" sz="2200" dirty="0" smtClean="0"/>
              <a:t>slow  transition (6-12 months) to care </a:t>
            </a:r>
            <a:r>
              <a:rPr lang="it-IT" sz="2200" dirty="0" smtClean="0"/>
              <a:t>in the new city</a:t>
            </a:r>
            <a:r>
              <a:rPr lang="en-GB" sz="2200" dirty="0" smtClean="0"/>
              <a:t> (i.e. they continue to attend clinics in the city they were previously living in)</a:t>
            </a:r>
          </a:p>
          <a:p>
            <a:endParaRPr lang="en-GB" sz="2200" dirty="0"/>
          </a:p>
          <a:p>
            <a:r>
              <a:rPr lang="en-GB" sz="2200" dirty="0"/>
              <a:t>entanglement characterizing the political economy of gay lives in big cities: precarious work in the service sector combined with occupational segregation; the desire and sense of freedom of living in a new city; free access to ARTs, keeping HIV-positive gay men healthy and able to work. </a:t>
            </a:r>
          </a:p>
        </p:txBody>
      </p:sp>
    </p:spTree>
    <p:extLst>
      <p:ext uri="{BB962C8B-B14F-4D97-AF65-F5344CB8AC3E}">
        <p14:creationId xmlns:p14="http://schemas.microsoft.com/office/powerpoint/2010/main" val="158823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3505" y="135070"/>
            <a:ext cx="8707907" cy="1143000"/>
          </a:xfrm>
        </p:spPr>
        <p:txBody>
          <a:bodyPr>
            <a:noAutofit/>
          </a:bodyPr>
          <a:lstStyle/>
          <a:p>
            <a:r>
              <a:rPr lang="en-US" sz="3200" b="1" dirty="0"/>
              <a:t>What happens to those who are still detectable? </a:t>
            </a:r>
            <a:br>
              <a:rPr lang="en-US" sz="3200" b="1" dirty="0"/>
            </a:br>
            <a:endParaRPr lang="it-IT" sz="3200" b="1" dirty="0"/>
          </a:p>
        </p:txBody>
      </p:sp>
      <p:sp>
        <p:nvSpPr>
          <p:cNvPr id="3" name="Segnaposto contenuto 2"/>
          <p:cNvSpPr>
            <a:spLocks noGrp="1"/>
          </p:cNvSpPr>
          <p:nvPr>
            <p:ph idx="1"/>
          </p:nvPr>
        </p:nvSpPr>
        <p:spPr>
          <a:xfrm>
            <a:off x="153505" y="1088627"/>
            <a:ext cx="8707907" cy="5554787"/>
          </a:xfrm>
        </p:spPr>
        <p:txBody>
          <a:bodyPr>
            <a:normAutofit/>
          </a:bodyPr>
          <a:lstStyle/>
          <a:p>
            <a:pPr algn="just"/>
            <a:r>
              <a:rPr lang="en-GB" sz="2200" dirty="0" smtClean="0"/>
              <a:t>Being detectable becomes a new source of exclusion, rejection and fear (blamed for being ‘irresponsible’ and ‘risky’)</a:t>
            </a:r>
          </a:p>
          <a:p>
            <a:pPr algn="just"/>
            <a:endParaRPr lang="en-GB" sz="2200" dirty="0"/>
          </a:p>
          <a:p>
            <a:pPr algn="just"/>
            <a:r>
              <a:rPr lang="it-IT" sz="2200" dirty="0" err="1" smtClean="0"/>
              <a:t>N</a:t>
            </a:r>
            <a:r>
              <a:rPr lang="en-GB" sz="2200" dirty="0" err="1" smtClean="0"/>
              <a:t>ot</a:t>
            </a:r>
            <a:r>
              <a:rPr lang="en-GB" sz="2200" dirty="0" smtClean="0"/>
              <a:t> everybody can be undetectable (but institutional discourse and medical practice remove this issue- especially in the UK: therapies start right after the diagnosis, even before the results of resistance test)</a:t>
            </a:r>
          </a:p>
          <a:p>
            <a:pPr algn="just"/>
            <a:endParaRPr lang="en-GB" sz="2200" dirty="0"/>
          </a:p>
          <a:p>
            <a:pPr algn="just"/>
            <a:r>
              <a:rPr lang="en-GB" sz="2200" dirty="0" smtClean="0"/>
              <a:t>“I was speaking to</a:t>
            </a:r>
            <a:r>
              <a:rPr lang="it-IT" sz="2200" dirty="0" smtClean="0"/>
              <a:t> </a:t>
            </a:r>
            <a:r>
              <a:rPr lang="en-GB" sz="2200" dirty="0" smtClean="0"/>
              <a:t>the group sharing my concerns about the viral load being detectable and XXX was surprised, asking me ‘How is that possible? Did you miss your drugs? Maybe it’s because of other STIs? (...) Discussing I realized that his doctor never mentioned him the possibility of therapies not working and he thinks of himself as being undetectable always and forever, (...), </a:t>
            </a:r>
            <a:r>
              <a:rPr lang="en-GB" sz="2200" dirty="0" err="1" smtClean="0"/>
              <a:t>undetectability</a:t>
            </a:r>
            <a:r>
              <a:rPr lang="en-GB" sz="2200" dirty="0" smtClean="0"/>
              <a:t> is the norm, </a:t>
            </a:r>
            <a:r>
              <a:rPr lang="en-GB" sz="2200" i="1" dirty="0" smtClean="0"/>
              <a:t>if something goes wrong it must be because of you</a:t>
            </a:r>
            <a:r>
              <a:rPr lang="en-GB" sz="2200" dirty="0" smtClean="0"/>
              <a:t>, ‘new therapies don’t fail!’ I’m being told” [research diary, September 2018]</a:t>
            </a:r>
            <a:endParaRPr lang="en-GB" sz="2200" dirty="0"/>
          </a:p>
        </p:txBody>
      </p:sp>
    </p:spTree>
    <p:extLst>
      <p:ext uri="{BB962C8B-B14F-4D97-AF65-F5344CB8AC3E}">
        <p14:creationId xmlns:p14="http://schemas.microsoft.com/office/powerpoint/2010/main" val="2853171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65145" y="963016"/>
            <a:ext cx="8275301" cy="4278094"/>
          </a:xfrm>
          <a:prstGeom prst="rect">
            <a:avLst/>
          </a:prstGeom>
          <a:noFill/>
        </p:spPr>
        <p:txBody>
          <a:bodyPr wrap="square" rtlCol="0">
            <a:spAutoFit/>
          </a:bodyPr>
          <a:lstStyle/>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r>
              <a:rPr lang="en-GB" sz="2600" dirty="0" smtClean="0"/>
              <a:t>Thank </a:t>
            </a:r>
            <a:r>
              <a:rPr lang="en-GB" sz="2600" dirty="0"/>
              <a:t>you for the attention </a:t>
            </a:r>
            <a:r>
              <a:rPr lang="en-GB" sz="2600" dirty="0">
                <a:sym typeface="Wingdings"/>
              </a:rPr>
              <a:t></a:t>
            </a:r>
            <a:br>
              <a:rPr lang="en-GB" sz="2600" dirty="0">
                <a:sym typeface="Wingdings"/>
              </a:rPr>
            </a:br>
            <a:r>
              <a:rPr lang="en-GB" sz="2600" dirty="0">
                <a:sym typeface="Wingdings"/>
              </a:rPr>
              <a:t/>
            </a:r>
            <a:br>
              <a:rPr lang="en-GB" sz="2600" dirty="0">
                <a:sym typeface="Wingdings"/>
              </a:rPr>
            </a:br>
            <a:r>
              <a:rPr lang="en-GB" sz="2600" dirty="0">
                <a:sym typeface="Wingdings"/>
              </a:rPr>
              <a:t>Feedbacks and questions welcome…</a:t>
            </a:r>
            <a:br>
              <a:rPr lang="en-GB" sz="2600" dirty="0">
                <a:sym typeface="Wingdings"/>
              </a:rPr>
            </a:br>
            <a:r>
              <a:rPr lang="en-GB" sz="2600" dirty="0">
                <a:sym typeface="Wingdings"/>
              </a:rPr>
              <a:t/>
            </a:r>
            <a:br>
              <a:rPr lang="en-GB" sz="2600" dirty="0">
                <a:sym typeface="Wingdings"/>
              </a:rPr>
            </a:br>
            <a:r>
              <a:rPr lang="en-GB" sz="2600" dirty="0" err="1">
                <a:sym typeface="Wingdings"/>
              </a:rPr>
              <a:t>difeliciantoniocesare@gmail.com</a:t>
            </a:r>
            <a:r>
              <a:rPr lang="en-GB" sz="2600" dirty="0">
                <a:sym typeface="Wingdings"/>
              </a:rPr>
              <a:t/>
            </a:r>
            <a:br>
              <a:rPr lang="en-GB" sz="2600" dirty="0">
                <a:sym typeface="Wingdings"/>
              </a:rPr>
            </a:br>
            <a:r>
              <a:rPr lang="en-GB" sz="2600" dirty="0">
                <a:sym typeface="Wingdings"/>
              </a:rPr>
              <a:t/>
            </a:r>
            <a:br>
              <a:rPr lang="en-GB" sz="2600" dirty="0">
                <a:sym typeface="Wingdings"/>
              </a:rPr>
            </a:br>
            <a:endParaRPr lang="it-IT" sz="2600" dirty="0"/>
          </a:p>
        </p:txBody>
      </p:sp>
    </p:spTree>
    <p:extLst>
      <p:ext uri="{BB962C8B-B14F-4D97-AF65-F5344CB8AC3E}">
        <p14:creationId xmlns:p14="http://schemas.microsoft.com/office/powerpoint/2010/main" val="162112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3773"/>
          </a:xfrm>
        </p:spPr>
        <p:txBody>
          <a:bodyPr>
            <a:normAutofit/>
          </a:bodyPr>
          <a:lstStyle/>
          <a:p>
            <a:r>
              <a:rPr lang="en-GB" sz="3800" b="1" dirty="0" smtClean="0"/>
              <a:t>Research background</a:t>
            </a:r>
            <a:endParaRPr lang="en-GB" sz="3800" b="1" dirty="0"/>
          </a:p>
        </p:txBody>
      </p:sp>
      <p:sp>
        <p:nvSpPr>
          <p:cNvPr id="3" name="Segnaposto contenuto 2"/>
          <p:cNvSpPr>
            <a:spLocks noGrp="1"/>
          </p:cNvSpPr>
          <p:nvPr>
            <p:ph idx="1"/>
          </p:nvPr>
        </p:nvSpPr>
        <p:spPr>
          <a:xfrm>
            <a:off x="457200" y="1409632"/>
            <a:ext cx="8229600" cy="5010475"/>
          </a:xfrm>
        </p:spPr>
        <p:txBody>
          <a:bodyPr>
            <a:normAutofit/>
          </a:bodyPr>
          <a:lstStyle/>
          <a:p>
            <a:r>
              <a:rPr lang="en-GB" sz="2200" dirty="0" smtClean="0"/>
              <a:t>Most research on HIV frames migration as a ‘risk factor’ across different contexts and communities</a:t>
            </a:r>
          </a:p>
          <a:p>
            <a:endParaRPr lang="en-GB" sz="2200" dirty="0"/>
          </a:p>
          <a:p>
            <a:r>
              <a:rPr lang="en-GB" sz="2200" dirty="0" smtClean="0"/>
              <a:t>Main focus on prevention and pre-exposure migration, less attention devoted to people living with HIV</a:t>
            </a:r>
          </a:p>
          <a:p>
            <a:endParaRPr lang="en-GB" sz="2200" dirty="0"/>
          </a:p>
          <a:p>
            <a:r>
              <a:rPr lang="en-GB" sz="2200" dirty="0" smtClean="0"/>
              <a:t>Living with HIV: improved health condition + stigma + (in)visibility</a:t>
            </a:r>
          </a:p>
          <a:p>
            <a:endParaRPr lang="en-GB" sz="2200" dirty="0"/>
          </a:p>
          <a:p>
            <a:r>
              <a:rPr lang="it-IT" sz="2200" dirty="0" smtClean="0"/>
              <a:t>I</a:t>
            </a:r>
            <a:r>
              <a:rPr lang="en-GB" sz="2200" dirty="0" err="1" smtClean="0"/>
              <a:t>ntersection</a:t>
            </a:r>
            <a:r>
              <a:rPr lang="en-GB" sz="2200" dirty="0" smtClean="0"/>
              <a:t> of homophobia + HIV-phobia (+ legal norms around migration, sex, drugs use, </a:t>
            </a:r>
            <a:r>
              <a:rPr lang="en-GB" sz="2200" dirty="0" err="1" smtClean="0"/>
              <a:t>etc</a:t>
            </a:r>
            <a:r>
              <a:rPr lang="en-GB" sz="2200" dirty="0" smtClean="0"/>
              <a:t>) </a:t>
            </a:r>
          </a:p>
          <a:p>
            <a:endParaRPr lang="en-GB" sz="2200" dirty="0" smtClean="0"/>
          </a:p>
        </p:txBody>
      </p:sp>
    </p:spTree>
    <p:extLst>
      <p:ext uri="{BB962C8B-B14F-4D97-AF65-F5344CB8AC3E}">
        <p14:creationId xmlns:p14="http://schemas.microsoft.com/office/powerpoint/2010/main" val="27021964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5597"/>
          </a:xfrm>
        </p:spPr>
        <p:txBody>
          <a:bodyPr/>
          <a:lstStyle/>
          <a:p>
            <a:r>
              <a:rPr lang="en-GB" b="1" dirty="0" smtClean="0"/>
              <a:t>Research background (2)</a:t>
            </a:r>
            <a:endParaRPr lang="en-GB" b="1" dirty="0"/>
          </a:p>
        </p:txBody>
      </p:sp>
      <p:sp>
        <p:nvSpPr>
          <p:cNvPr id="3" name="Segnaposto contenuto 2"/>
          <p:cNvSpPr>
            <a:spLocks noGrp="1"/>
          </p:cNvSpPr>
          <p:nvPr>
            <p:ph idx="1"/>
          </p:nvPr>
        </p:nvSpPr>
        <p:spPr/>
        <p:txBody>
          <a:bodyPr>
            <a:normAutofit/>
          </a:bodyPr>
          <a:lstStyle/>
          <a:p>
            <a:r>
              <a:rPr lang="en-GB" sz="2200" dirty="0" smtClean="0"/>
              <a:t>2014 and 2016: research in Barcelona and Rome (24 interviews)</a:t>
            </a:r>
          </a:p>
          <a:p>
            <a:endParaRPr lang="en-GB" sz="2200" dirty="0" smtClean="0"/>
          </a:p>
          <a:p>
            <a:r>
              <a:rPr lang="en-GB" sz="2200" dirty="0" smtClean="0"/>
              <a:t>2018- : comparative research in England (Leicester and Manchester) and Italy (Bologna and Milan) [40 interviews so far]</a:t>
            </a:r>
            <a:endParaRPr lang="en-GB" sz="2200" dirty="0"/>
          </a:p>
          <a:p>
            <a:endParaRPr lang="en-GB" sz="2200" dirty="0"/>
          </a:p>
          <a:p>
            <a:r>
              <a:rPr lang="en-GB" sz="2200" dirty="0"/>
              <a:t>‘</a:t>
            </a:r>
            <a:r>
              <a:rPr lang="en-GB" sz="2200" b="1" dirty="0"/>
              <a:t>unconventional trajectories</a:t>
            </a:r>
            <a:r>
              <a:rPr lang="en-GB" sz="2200" b="1" dirty="0" smtClean="0"/>
              <a:t>’ </a:t>
            </a:r>
            <a:r>
              <a:rPr lang="en-GB" sz="2200" dirty="0" smtClean="0"/>
              <a:t>of gay migration: </a:t>
            </a:r>
            <a:r>
              <a:rPr lang="en-GB" sz="2200" dirty="0"/>
              <a:t>from big cities to other big </a:t>
            </a:r>
            <a:r>
              <a:rPr lang="en-GB" sz="2200" dirty="0" smtClean="0"/>
              <a:t>cities (challenging the small town- big city trajectory)</a:t>
            </a:r>
            <a:endParaRPr lang="en-GB" sz="2200" dirty="0"/>
          </a:p>
          <a:p>
            <a:pPr marL="0" indent="0">
              <a:buNone/>
            </a:pPr>
            <a:r>
              <a:rPr lang="en-GB" sz="2200" dirty="0"/>
              <a:t> </a:t>
            </a:r>
          </a:p>
          <a:p>
            <a:r>
              <a:rPr lang="en-GB" sz="2200" dirty="0" smtClean="0"/>
              <a:t>England, Italy </a:t>
            </a:r>
            <a:r>
              <a:rPr lang="en-GB" sz="2200" dirty="0"/>
              <a:t>and Spain: free access to </a:t>
            </a:r>
            <a:r>
              <a:rPr lang="en-GB" sz="2200" dirty="0" smtClean="0"/>
              <a:t>ARTs (including undocumented migrants)</a:t>
            </a:r>
            <a:endParaRPr lang="en-GB" sz="2200" dirty="0"/>
          </a:p>
          <a:p>
            <a:endParaRPr lang="en-GB" sz="2200" dirty="0"/>
          </a:p>
          <a:p>
            <a:endParaRPr lang="it-IT" sz="2400" dirty="0" smtClean="0"/>
          </a:p>
          <a:p>
            <a:endParaRPr lang="it-IT" sz="2400" dirty="0"/>
          </a:p>
        </p:txBody>
      </p:sp>
    </p:spTree>
    <p:extLst>
      <p:ext uri="{BB962C8B-B14F-4D97-AF65-F5344CB8AC3E}">
        <p14:creationId xmlns:p14="http://schemas.microsoft.com/office/powerpoint/2010/main" val="21575507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5612"/>
            <a:ext cx="8229600" cy="823447"/>
          </a:xfrm>
        </p:spPr>
        <p:txBody>
          <a:bodyPr>
            <a:normAutofit/>
          </a:bodyPr>
          <a:lstStyle/>
          <a:p>
            <a:r>
              <a:rPr lang="it-IT" sz="3800" b="1" dirty="0" smtClean="0"/>
              <a:t>HIV</a:t>
            </a:r>
            <a:r>
              <a:rPr lang="it-IT" sz="3800" b="1" dirty="0"/>
              <a:t>+</a:t>
            </a:r>
            <a:r>
              <a:rPr lang="it-IT" sz="3800" b="1" dirty="0" smtClean="0"/>
              <a:t> and </a:t>
            </a:r>
            <a:r>
              <a:rPr lang="it-IT" sz="3800" b="1" dirty="0" err="1" smtClean="0"/>
              <a:t>migration</a:t>
            </a:r>
            <a:endParaRPr lang="it-IT" sz="3800" b="1" dirty="0"/>
          </a:p>
        </p:txBody>
      </p:sp>
      <p:sp>
        <p:nvSpPr>
          <p:cNvPr id="3" name="Segnaposto contenuto 2"/>
          <p:cNvSpPr>
            <a:spLocks noGrp="1"/>
          </p:cNvSpPr>
          <p:nvPr>
            <p:ph idx="1"/>
          </p:nvPr>
        </p:nvSpPr>
        <p:spPr>
          <a:xfrm>
            <a:off x="279100" y="1102584"/>
            <a:ext cx="8407700" cy="5443134"/>
          </a:xfrm>
        </p:spPr>
        <p:txBody>
          <a:bodyPr>
            <a:normAutofit/>
          </a:bodyPr>
          <a:lstStyle/>
          <a:p>
            <a:pPr algn="just"/>
            <a:r>
              <a:rPr lang="en-GB" sz="2200" dirty="0"/>
              <a:t>Early work published after the diffusion of HIV-AIDS emphasized two </a:t>
            </a:r>
            <a:r>
              <a:rPr lang="en-GB" sz="2200" dirty="0" smtClean="0"/>
              <a:t>main trajectories : </a:t>
            </a:r>
            <a:r>
              <a:rPr lang="en-GB" sz="2200" dirty="0" err="1"/>
              <a:t>i</a:t>
            </a:r>
            <a:r>
              <a:rPr lang="en-GB" sz="2200" dirty="0"/>
              <a:t>) </a:t>
            </a:r>
            <a:r>
              <a:rPr lang="en-GB" sz="2200" dirty="0">
                <a:solidFill>
                  <a:srgbClr val="FF0000"/>
                </a:solidFill>
              </a:rPr>
              <a:t>the return to their </a:t>
            </a:r>
            <a:r>
              <a:rPr lang="en-GB" sz="2200" dirty="0" smtClean="0">
                <a:solidFill>
                  <a:srgbClr val="FF0000"/>
                </a:solidFill>
              </a:rPr>
              <a:t>hometown</a:t>
            </a:r>
            <a:r>
              <a:rPr lang="en-GB" sz="2200" dirty="0" smtClean="0"/>
              <a:t>; </a:t>
            </a:r>
            <a:r>
              <a:rPr lang="en-GB" sz="2200" dirty="0"/>
              <a:t>and ii) </a:t>
            </a:r>
            <a:r>
              <a:rPr lang="en-GB" sz="2200" dirty="0">
                <a:solidFill>
                  <a:srgbClr val="FF0000"/>
                </a:solidFill>
              </a:rPr>
              <a:t>migration towards major metropolitan areas</a:t>
            </a:r>
            <a:r>
              <a:rPr lang="en-GB" sz="2200" dirty="0"/>
              <a:t> where more specialist services were </a:t>
            </a:r>
            <a:r>
              <a:rPr lang="en-GB" sz="2200" dirty="0" smtClean="0"/>
              <a:t>available</a:t>
            </a:r>
          </a:p>
          <a:p>
            <a:pPr algn="just"/>
            <a:endParaRPr lang="en-GB" sz="2200" dirty="0" smtClean="0"/>
          </a:p>
          <a:p>
            <a:pPr algn="just"/>
            <a:r>
              <a:rPr lang="en-US" sz="2200" dirty="0"/>
              <a:t>Most studies on HIV-positive gay migration rely on quantitative methodologies and adopt an epidemiologic/public health perspective </a:t>
            </a:r>
            <a:r>
              <a:rPr lang="en-US" sz="2200" dirty="0" smtClean="0"/>
              <a:t>+ most studies focused on US and Canada</a:t>
            </a:r>
          </a:p>
          <a:p>
            <a:pPr algn="just"/>
            <a:endParaRPr lang="en-US" sz="2200" dirty="0"/>
          </a:p>
          <a:p>
            <a:pPr algn="just"/>
            <a:r>
              <a:rPr lang="en-US" sz="2200" dirty="0" smtClean="0"/>
              <a:t>M. Brown </a:t>
            </a:r>
            <a:r>
              <a:rPr lang="en-US" sz="2200" dirty="0"/>
              <a:t>(1995: 162</a:t>
            </a:r>
            <a:r>
              <a:rPr lang="en-US" sz="2200" dirty="0" smtClean="0"/>
              <a:t>): quantitative studies </a:t>
            </a:r>
            <a:r>
              <a:rPr lang="en-US" sz="2200" dirty="0"/>
              <a:t>usually </a:t>
            </a:r>
            <a:r>
              <a:rPr lang="en-US" sz="2200" dirty="0" err="1"/>
              <a:t>analyse</a:t>
            </a:r>
            <a:r>
              <a:rPr lang="en-US" sz="2200" dirty="0"/>
              <a:t> and map the geographies of the virus rather than people living with it </a:t>
            </a:r>
            <a:endParaRPr lang="en-US" sz="2200" dirty="0" smtClean="0"/>
          </a:p>
          <a:p>
            <a:pPr algn="just"/>
            <a:endParaRPr lang="en-US" sz="2200" dirty="0"/>
          </a:p>
          <a:p>
            <a:pPr algn="just"/>
            <a:r>
              <a:rPr lang="it-IT" sz="2200" dirty="0" smtClean="0"/>
              <a:t>G</a:t>
            </a:r>
            <a:r>
              <a:rPr lang="en-US" sz="2200" dirty="0" err="1" smtClean="0"/>
              <a:t>eographers</a:t>
            </a:r>
            <a:r>
              <a:rPr lang="en-US" sz="2200" dirty="0" smtClean="0"/>
              <a:t> have called for more qualitative research to explore the complexity of factors shaping HIV-positive gay migration</a:t>
            </a:r>
            <a:endParaRPr lang="en-GB" sz="2200" dirty="0" smtClean="0"/>
          </a:p>
          <a:p>
            <a:pPr algn="just"/>
            <a:endParaRPr lang="en-GB" sz="2200" dirty="0"/>
          </a:p>
          <a:p>
            <a:pPr algn="just"/>
            <a:endParaRPr lang="it-IT" sz="2200" dirty="0"/>
          </a:p>
        </p:txBody>
      </p:sp>
    </p:spTree>
    <p:extLst>
      <p:ext uri="{BB962C8B-B14F-4D97-AF65-F5344CB8AC3E}">
        <p14:creationId xmlns:p14="http://schemas.microsoft.com/office/powerpoint/2010/main" val="29122328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3279" y="274638"/>
            <a:ext cx="8735817" cy="758162"/>
          </a:xfrm>
        </p:spPr>
        <p:txBody>
          <a:bodyPr>
            <a:noAutofit/>
          </a:bodyPr>
          <a:lstStyle/>
          <a:p>
            <a:r>
              <a:rPr lang="en-GB" sz="3800" b="1" dirty="0"/>
              <a:t>The (sexualized) </a:t>
            </a:r>
            <a:r>
              <a:rPr lang="en-GB" sz="3800" b="1" dirty="0" smtClean="0"/>
              <a:t>imagery </a:t>
            </a:r>
            <a:r>
              <a:rPr lang="en-GB" sz="3800" b="1" dirty="0"/>
              <a:t>of the big city</a:t>
            </a:r>
            <a:r>
              <a:rPr lang="it-IT" sz="3800" b="1" dirty="0"/>
              <a:t/>
            </a:r>
            <a:br>
              <a:rPr lang="it-IT" sz="3800" b="1" dirty="0"/>
            </a:br>
            <a:endParaRPr lang="it-IT" sz="3800" b="1" dirty="0"/>
          </a:p>
        </p:txBody>
      </p:sp>
      <p:sp>
        <p:nvSpPr>
          <p:cNvPr id="3" name="Segnaposto contenuto 2"/>
          <p:cNvSpPr>
            <a:spLocks noGrp="1"/>
          </p:cNvSpPr>
          <p:nvPr>
            <p:ph idx="1"/>
          </p:nvPr>
        </p:nvSpPr>
        <p:spPr>
          <a:xfrm>
            <a:off x="223279" y="1032800"/>
            <a:ext cx="8735817" cy="5554788"/>
          </a:xfrm>
        </p:spPr>
        <p:txBody>
          <a:bodyPr>
            <a:noAutofit/>
          </a:bodyPr>
          <a:lstStyle/>
          <a:p>
            <a:pPr algn="just"/>
            <a:r>
              <a:rPr lang="it-IT" sz="2200" dirty="0" smtClean="0"/>
              <a:t>NN (</a:t>
            </a:r>
            <a:r>
              <a:rPr lang="it-IT" sz="2200" dirty="0" err="1" smtClean="0"/>
              <a:t>Naples</a:t>
            </a:r>
            <a:r>
              <a:rPr lang="it-IT" sz="2200" dirty="0" smtClean="0"/>
              <a:t>-Rome): </a:t>
            </a:r>
            <a:r>
              <a:rPr lang="en-GB" sz="2200" dirty="0"/>
              <a:t>“moving to a new city is really exciting, new places to discover, new people to meet, you can re-imagine your social life”</a:t>
            </a:r>
            <a:r>
              <a:rPr lang="en-GB" sz="2200" dirty="0" smtClean="0"/>
              <a:t>. When </a:t>
            </a:r>
            <a:r>
              <a:rPr lang="en-GB" sz="2200" dirty="0"/>
              <a:t>asked if he thinks Rome offers a better sexual life than Naples, his answer was: “I don’t think it’s the city, I think it’s just me now able to enjoy more and feel more sexually relaxed. (...) Moving has certainly helped me to explore more my sexual fantasies”</a:t>
            </a:r>
            <a:r>
              <a:rPr lang="it-IT" sz="2200" dirty="0"/>
              <a:t> </a:t>
            </a:r>
            <a:endParaRPr lang="it-IT" sz="2200" dirty="0" smtClean="0"/>
          </a:p>
          <a:p>
            <a:pPr algn="just"/>
            <a:endParaRPr lang="it-IT" sz="2200" dirty="0"/>
          </a:p>
          <a:p>
            <a:pPr algn="just"/>
            <a:r>
              <a:rPr lang="en-GB" sz="2200" dirty="0"/>
              <a:t>VF (</a:t>
            </a:r>
            <a:r>
              <a:rPr lang="en-GB" sz="2200" dirty="0" smtClean="0"/>
              <a:t>Rome-Barcelona): </a:t>
            </a:r>
            <a:r>
              <a:rPr lang="en-GB" sz="2200" dirty="0"/>
              <a:t>“In Rome there is a lot going on, (...), I had a very active sexual life but in the last period I was living there I was becoming a bit paranoid, sex was not that fun anymore, I was travelling as much as I could to have fun so I realized it was maybe time to leave the city and moving to a place offering me the possibility to have that fun daily. (...) Barcelona is a new phase in my life, sure the city is very sexual, </a:t>
            </a:r>
            <a:r>
              <a:rPr lang="en-GB" sz="2200" i="1" dirty="0"/>
              <a:t>very sexual</a:t>
            </a:r>
            <a:r>
              <a:rPr lang="en-GB" sz="2200" dirty="0"/>
              <a:t> [emphasis] and so amazing for </a:t>
            </a:r>
            <a:r>
              <a:rPr lang="en-GB" sz="2200" dirty="0" err="1"/>
              <a:t>poz</a:t>
            </a:r>
            <a:r>
              <a:rPr lang="en-GB" sz="2200" dirty="0"/>
              <a:t> guys, but I think it’s my mind that has changed, moving was the right decision</a:t>
            </a:r>
            <a:r>
              <a:rPr lang="en-GB" sz="2200" dirty="0" smtClean="0"/>
              <a:t>”</a:t>
            </a:r>
            <a:endParaRPr lang="it-IT" sz="2200" dirty="0"/>
          </a:p>
        </p:txBody>
      </p:sp>
    </p:spTree>
    <p:extLst>
      <p:ext uri="{BB962C8B-B14F-4D97-AF65-F5344CB8AC3E}">
        <p14:creationId xmlns:p14="http://schemas.microsoft.com/office/powerpoint/2010/main" val="20737795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460" y="-223308"/>
            <a:ext cx="8812395" cy="1409632"/>
          </a:xfrm>
        </p:spPr>
        <p:txBody>
          <a:bodyPr>
            <a:normAutofit/>
          </a:bodyPr>
          <a:lstStyle/>
          <a:p>
            <a:r>
              <a:rPr lang="it-IT" sz="3200" b="1" dirty="0"/>
              <a:t>An </a:t>
            </a:r>
            <a:r>
              <a:rPr lang="it-IT" sz="3200" b="1" dirty="0" err="1"/>
              <a:t>intersectional</a:t>
            </a:r>
            <a:r>
              <a:rPr lang="it-IT" sz="3200" b="1" dirty="0"/>
              <a:t> </a:t>
            </a:r>
            <a:r>
              <a:rPr lang="it-IT" sz="3200" b="1" dirty="0" err="1"/>
              <a:t>perspective</a:t>
            </a:r>
            <a:r>
              <a:rPr lang="it-IT" sz="3200" b="1" dirty="0"/>
              <a:t> on </a:t>
            </a:r>
            <a:r>
              <a:rPr lang="it-IT" sz="3200" b="1" dirty="0" err="1"/>
              <a:t>homonormativity</a:t>
            </a:r>
            <a:r>
              <a:rPr lang="it-IT" sz="3200" b="1" dirty="0"/>
              <a:t>…</a:t>
            </a:r>
            <a:endParaRPr lang="it-IT" sz="3200" dirty="0"/>
          </a:p>
        </p:txBody>
      </p:sp>
      <p:pic>
        <p:nvPicPr>
          <p:cNvPr id="4" name="Segnaposto contenuto 3" descr="imagemodernfamily.jpg"/>
          <p:cNvPicPr>
            <a:picLocks noGrp="1" noChangeAspect="1"/>
          </p:cNvPicPr>
          <p:nvPr>
            <p:ph idx="1"/>
          </p:nvPr>
        </p:nvPicPr>
        <p:blipFill>
          <a:blip r:embed="rId2">
            <a:extLst>
              <a:ext uri="{28A0092B-C50C-407E-A947-70E740481C1C}">
                <a14:useLocalDpi xmlns:a14="http://schemas.microsoft.com/office/drawing/2010/main" val="0"/>
              </a:ext>
            </a:extLst>
          </a:blip>
          <a:srcRect l="-18091" r="-18091"/>
          <a:stretch>
            <a:fillRect/>
          </a:stretch>
        </p:blipFill>
        <p:spPr>
          <a:xfrm>
            <a:off x="-501159" y="1186324"/>
            <a:ext cx="4171317" cy="3112356"/>
          </a:xfrm>
        </p:spPr>
      </p:pic>
      <p:pic>
        <p:nvPicPr>
          <p:cNvPr id="6" name="Immagine 5" descr="Homonormativity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0866" y="963016"/>
            <a:ext cx="3213134" cy="3112356"/>
          </a:xfrm>
          <a:prstGeom prst="rect">
            <a:avLst/>
          </a:prstGeom>
        </p:spPr>
      </p:pic>
      <p:pic>
        <p:nvPicPr>
          <p:cNvPr id="7" name="Immagine 6" descr="playa-marbella.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0394" y="4075372"/>
            <a:ext cx="4353430" cy="2782628"/>
          </a:xfrm>
          <a:prstGeom prst="rect">
            <a:avLst/>
          </a:prstGeom>
        </p:spPr>
      </p:pic>
    </p:spTree>
    <p:extLst>
      <p:ext uri="{BB962C8B-B14F-4D97-AF65-F5344CB8AC3E}">
        <p14:creationId xmlns:p14="http://schemas.microsoft.com/office/powerpoint/2010/main" val="37669753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90788"/>
            <a:ext cx="9144000" cy="1291448"/>
          </a:xfrm>
        </p:spPr>
        <p:txBody>
          <a:bodyPr>
            <a:noAutofit/>
          </a:bodyPr>
          <a:lstStyle/>
          <a:p>
            <a:endParaRPr lang="it-IT" sz="3200" b="1" dirty="0"/>
          </a:p>
        </p:txBody>
      </p:sp>
      <p:sp>
        <p:nvSpPr>
          <p:cNvPr id="3" name="Segnaposto contenuto 2"/>
          <p:cNvSpPr>
            <a:spLocks noGrp="1"/>
          </p:cNvSpPr>
          <p:nvPr>
            <p:ph idx="1"/>
          </p:nvPr>
        </p:nvSpPr>
        <p:spPr>
          <a:xfrm>
            <a:off x="209325" y="572227"/>
            <a:ext cx="8791636" cy="5939041"/>
          </a:xfrm>
        </p:spPr>
        <p:txBody>
          <a:bodyPr>
            <a:normAutofit lnSpcReduction="10000"/>
          </a:bodyPr>
          <a:lstStyle/>
          <a:p>
            <a:pPr algn="just"/>
            <a:r>
              <a:rPr lang="en-GB" sz="2200" dirty="0" smtClean="0"/>
              <a:t>Geographical criticisms to the uncritical use of the concept of </a:t>
            </a:r>
            <a:r>
              <a:rPr lang="en-GB" sz="2200" dirty="0" err="1" smtClean="0"/>
              <a:t>homonormativity</a:t>
            </a:r>
            <a:r>
              <a:rPr lang="en-GB" sz="2200" dirty="0" smtClean="0"/>
              <a:t> as all-encompassing and uniform everywhere (e.g. Brown, 2009, 2012; Browne and </a:t>
            </a:r>
            <a:r>
              <a:rPr lang="en-GB" sz="2200" dirty="0" err="1" smtClean="0"/>
              <a:t>Bakshi</a:t>
            </a:r>
            <a:r>
              <a:rPr lang="en-GB" sz="2200" dirty="0" smtClean="0"/>
              <a:t>, 2013; </a:t>
            </a:r>
            <a:r>
              <a:rPr lang="en-GB" sz="2200" dirty="0" err="1" smtClean="0"/>
              <a:t>Oswin</a:t>
            </a:r>
            <a:r>
              <a:rPr lang="en-GB" sz="2200" dirty="0" smtClean="0"/>
              <a:t>, 2004)</a:t>
            </a:r>
          </a:p>
          <a:p>
            <a:pPr algn="just"/>
            <a:endParaRPr lang="en-GB" sz="2200" dirty="0"/>
          </a:p>
          <a:p>
            <a:pPr algn="just"/>
            <a:r>
              <a:rPr lang="en-GB" sz="2200" dirty="0" smtClean="0"/>
              <a:t>Debate on </a:t>
            </a:r>
            <a:r>
              <a:rPr lang="en-GB" sz="2200" dirty="0" err="1" smtClean="0"/>
              <a:t>homonormativity</a:t>
            </a:r>
            <a:r>
              <a:rPr lang="en-GB" sz="2200" dirty="0" smtClean="0"/>
              <a:t> has not considered HIV as a category of exclusion: “</a:t>
            </a:r>
            <a:r>
              <a:rPr lang="en-US" sz="2200" dirty="0" err="1" smtClean="0"/>
              <a:t>homonormativity</a:t>
            </a:r>
            <a:r>
              <a:rPr lang="en-US" sz="2200" dirty="0"/>
              <a:t>—like </a:t>
            </a:r>
            <a:r>
              <a:rPr lang="en-US" sz="2200" dirty="0" err="1"/>
              <a:t>heteronormativity</a:t>
            </a:r>
            <a:r>
              <a:rPr lang="en-US" sz="2200" dirty="0"/>
              <a:t>—is an exclusionary process; inclusion is for select bodies—white, middle-class, consumerist, Western, and often gay male bodies who have access to the consumer </a:t>
            </a:r>
            <a:r>
              <a:rPr lang="en-US" sz="2200" dirty="0" smtClean="0"/>
              <a:t>‘freedoms’ </a:t>
            </a:r>
            <a:r>
              <a:rPr lang="en-US" sz="2200" dirty="0"/>
              <a:t>of the West and who have more to gain from respectable performances of gay </a:t>
            </a:r>
            <a:r>
              <a:rPr lang="en-US" sz="2200" dirty="0" smtClean="0"/>
              <a:t>masculinity” </a:t>
            </a:r>
            <a:r>
              <a:rPr lang="en-US" sz="2200" dirty="0"/>
              <a:t>(2009: 467</a:t>
            </a:r>
            <a:r>
              <a:rPr lang="en-US" sz="2200" dirty="0" smtClean="0"/>
              <a:t>)</a:t>
            </a:r>
          </a:p>
          <a:p>
            <a:pPr algn="just"/>
            <a:endParaRPr lang="en-US" sz="2200" dirty="0"/>
          </a:p>
          <a:p>
            <a:pPr algn="just"/>
            <a:r>
              <a:rPr lang="en-GB" sz="2200" u="sng" dirty="0"/>
              <a:t>What about HIV-positive people? Are they included or excluded from </a:t>
            </a:r>
            <a:r>
              <a:rPr lang="en-GB" sz="2200" u="sng" dirty="0" err="1"/>
              <a:t>homonormative</a:t>
            </a:r>
            <a:r>
              <a:rPr lang="en-GB" sz="2200" u="sng" dirty="0"/>
              <a:t> </a:t>
            </a:r>
            <a:r>
              <a:rPr lang="en-GB" sz="2200" u="sng" dirty="0">
                <a:sym typeface="Symbol"/>
              </a:rPr>
              <a:t></a:t>
            </a:r>
            <a:r>
              <a:rPr lang="en-GB" sz="2200" u="sng" dirty="0"/>
              <a:t>respectability</a:t>
            </a:r>
            <a:r>
              <a:rPr lang="en-GB" sz="2200" u="sng" dirty="0">
                <a:sym typeface="Symbol"/>
              </a:rPr>
              <a:t></a:t>
            </a:r>
            <a:r>
              <a:rPr lang="en-GB" sz="2200" u="sng" dirty="0"/>
              <a:t>? </a:t>
            </a:r>
            <a:endParaRPr lang="en-GB" sz="2200" u="sng" dirty="0" smtClean="0"/>
          </a:p>
          <a:p>
            <a:pPr algn="just"/>
            <a:endParaRPr lang="en-GB" sz="2200" dirty="0"/>
          </a:p>
          <a:p>
            <a:pPr algn="just"/>
            <a:r>
              <a:rPr lang="it-IT" sz="2200" dirty="0" err="1"/>
              <a:t>n</a:t>
            </a:r>
            <a:r>
              <a:rPr lang="en-GB" sz="2200" dirty="0" err="1" smtClean="0"/>
              <a:t>eed</a:t>
            </a:r>
            <a:r>
              <a:rPr lang="en-GB" sz="2200" dirty="0" smtClean="0"/>
              <a:t> to include HIV/health (but also age, faith, </a:t>
            </a:r>
            <a:r>
              <a:rPr lang="en-GB" sz="2200" dirty="0" err="1" smtClean="0"/>
              <a:t>etc</a:t>
            </a:r>
            <a:r>
              <a:rPr lang="en-GB" sz="2200" dirty="0" smtClean="0"/>
              <a:t>) in geographies of sexualities, beyond the “holy trinity” (Brown, 2012) of gender, race and class</a:t>
            </a:r>
            <a:endParaRPr lang="en-GB" sz="2200" dirty="0"/>
          </a:p>
        </p:txBody>
      </p:sp>
    </p:spTree>
    <p:extLst>
      <p:ext uri="{BB962C8B-B14F-4D97-AF65-F5344CB8AC3E}">
        <p14:creationId xmlns:p14="http://schemas.microsoft.com/office/powerpoint/2010/main" val="23311299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3279" y="111655"/>
            <a:ext cx="8652087" cy="739708"/>
          </a:xfrm>
        </p:spPr>
        <p:txBody>
          <a:bodyPr>
            <a:normAutofit fontScale="90000"/>
          </a:bodyPr>
          <a:lstStyle/>
          <a:p>
            <a:r>
              <a:rPr lang="it-IT" b="1" dirty="0" smtClean="0"/>
              <a:t>…and the </a:t>
            </a:r>
            <a:r>
              <a:rPr lang="it-IT" b="1" dirty="0" err="1" smtClean="0"/>
              <a:t>importance</a:t>
            </a:r>
            <a:r>
              <a:rPr lang="it-IT" b="1" dirty="0" smtClean="0"/>
              <a:t> of the </a:t>
            </a:r>
            <a:r>
              <a:rPr lang="it-IT" b="1" dirty="0" err="1" smtClean="0"/>
              <a:t>lifecourse</a:t>
            </a:r>
            <a:endParaRPr lang="it-IT" b="1" dirty="0"/>
          </a:p>
        </p:txBody>
      </p:sp>
      <p:sp>
        <p:nvSpPr>
          <p:cNvPr id="3" name="Segnaposto contenuto 2"/>
          <p:cNvSpPr>
            <a:spLocks noGrp="1"/>
          </p:cNvSpPr>
          <p:nvPr>
            <p:ph idx="1"/>
          </p:nvPr>
        </p:nvSpPr>
        <p:spPr>
          <a:xfrm>
            <a:off x="223279" y="1256108"/>
            <a:ext cx="8652087" cy="5247739"/>
          </a:xfrm>
        </p:spPr>
        <p:txBody>
          <a:bodyPr>
            <a:normAutofit/>
          </a:bodyPr>
          <a:lstStyle/>
          <a:p>
            <a:pPr algn="just"/>
            <a:r>
              <a:rPr lang="en-GB" sz="2200" dirty="0" smtClean="0"/>
              <a:t>“recognition that, </a:t>
            </a:r>
            <a:r>
              <a:rPr lang="en-GB" sz="2200" dirty="0"/>
              <a:t>r</a:t>
            </a:r>
            <a:r>
              <a:rPr lang="en-GB" sz="2200" dirty="0" smtClean="0"/>
              <a:t>ather than following fixed and predictable life stages, we live dynamic and varied </a:t>
            </a:r>
            <a:r>
              <a:rPr lang="en-GB" sz="2200" dirty="0" err="1" smtClean="0"/>
              <a:t>lifecourses</a:t>
            </a:r>
            <a:r>
              <a:rPr lang="en-GB" sz="2200" dirty="0" smtClean="0"/>
              <a:t> which have, themselves, different situated meanings” (Hopkins and Pain, 2007: 290)</a:t>
            </a:r>
          </a:p>
          <a:p>
            <a:pPr algn="just"/>
            <a:endParaRPr lang="en-GB" sz="2200" dirty="0"/>
          </a:p>
          <a:p>
            <a:pPr algn="just"/>
            <a:r>
              <a:rPr lang="en-GB" sz="2200" dirty="0" smtClean="0"/>
              <a:t>Need to explore the relation between places, identity and the </a:t>
            </a:r>
            <a:r>
              <a:rPr lang="en-GB" sz="2200" dirty="0" err="1" smtClean="0"/>
              <a:t>lifecourse</a:t>
            </a:r>
            <a:r>
              <a:rPr lang="en-GB" sz="2200" dirty="0" smtClean="0"/>
              <a:t> through an intersectional perspective </a:t>
            </a:r>
          </a:p>
          <a:p>
            <a:pPr algn="just"/>
            <a:endParaRPr lang="en-GB" sz="2200" dirty="0" smtClean="0"/>
          </a:p>
          <a:p>
            <a:pPr algn="just"/>
            <a:r>
              <a:rPr lang="en-GB" sz="2200" dirty="0" smtClean="0"/>
              <a:t>How does HIV reshape life choices and sense of the self? How does sexual life evolve over time and body changes? How do medical innovations (e.g. new drugs) affect everyday life, self-perception and life aspirations? Which possibilities are opened by relocating at different stages of the life course?</a:t>
            </a:r>
            <a:endParaRPr lang="en-GB" sz="2200" dirty="0"/>
          </a:p>
        </p:txBody>
      </p:sp>
    </p:spTree>
    <p:extLst>
      <p:ext uri="{BB962C8B-B14F-4D97-AF65-F5344CB8AC3E}">
        <p14:creationId xmlns:p14="http://schemas.microsoft.com/office/powerpoint/2010/main" val="500989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8645"/>
            <a:ext cx="8229600" cy="995497"/>
          </a:xfrm>
        </p:spPr>
        <p:txBody>
          <a:bodyPr>
            <a:normAutofit/>
          </a:bodyPr>
          <a:lstStyle/>
          <a:p>
            <a:r>
              <a:rPr lang="en-GB" sz="3800" b="1" dirty="0" smtClean="0"/>
              <a:t>Emerging issues</a:t>
            </a:r>
            <a:endParaRPr lang="en-GB" sz="3800" b="1" dirty="0"/>
          </a:p>
        </p:txBody>
      </p:sp>
      <p:sp>
        <p:nvSpPr>
          <p:cNvPr id="3" name="Segnaposto contenuto 2"/>
          <p:cNvSpPr>
            <a:spLocks noGrp="1"/>
          </p:cNvSpPr>
          <p:nvPr>
            <p:ph idx="1"/>
          </p:nvPr>
        </p:nvSpPr>
        <p:spPr>
          <a:xfrm>
            <a:off x="248171" y="1255536"/>
            <a:ext cx="8627586" cy="5499533"/>
          </a:xfrm>
        </p:spPr>
        <p:txBody>
          <a:bodyPr>
            <a:normAutofit/>
          </a:bodyPr>
          <a:lstStyle/>
          <a:p>
            <a:r>
              <a:rPr lang="en-US" sz="2200" dirty="0" smtClean="0"/>
              <a:t>Methodology: breaking distance, rethinking intimacy in the research process</a:t>
            </a:r>
          </a:p>
          <a:p>
            <a:pPr marL="0" indent="0">
              <a:buNone/>
            </a:pPr>
            <a:endParaRPr lang="en-US" sz="2200" dirty="0" smtClean="0"/>
          </a:p>
          <a:p>
            <a:r>
              <a:rPr lang="en-US" sz="2200" dirty="0" smtClean="0"/>
              <a:t>Framing the experience of living with HIV through a life course perspective</a:t>
            </a:r>
          </a:p>
          <a:p>
            <a:endParaRPr lang="en-US" sz="2200" dirty="0"/>
          </a:p>
          <a:p>
            <a:r>
              <a:rPr lang="en-US" sz="2200" dirty="0" smtClean="0"/>
              <a:t>Intersectional lenses: the importance of age, body shape, class/spending capacity, race (but also structural factors such as legal norms)</a:t>
            </a:r>
          </a:p>
          <a:p>
            <a:endParaRPr lang="en-US" sz="2200" dirty="0"/>
          </a:p>
          <a:p>
            <a:r>
              <a:rPr lang="en-US" sz="2200" dirty="0" smtClean="0"/>
              <a:t>The role of the welfare system</a:t>
            </a:r>
          </a:p>
          <a:p>
            <a:pPr marL="0" indent="0">
              <a:buNone/>
            </a:pPr>
            <a:endParaRPr lang="en-US" sz="2200" dirty="0"/>
          </a:p>
          <a:p>
            <a:r>
              <a:rPr lang="en-US" sz="2200" dirty="0"/>
              <a:t>What happens to those who are still detectable</a:t>
            </a:r>
            <a:r>
              <a:rPr lang="en-US" sz="2200" dirty="0" smtClean="0"/>
              <a:t>? </a:t>
            </a:r>
          </a:p>
          <a:p>
            <a:endParaRPr lang="en-US" sz="2200" dirty="0"/>
          </a:p>
          <a:p>
            <a:endParaRPr lang="it-IT" sz="2200" dirty="0"/>
          </a:p>
        </p:txBody>
      </p:sp>
    </p:spTree>
    <p:extLst>
      <p:ext uri="{BB962C8B-B14F-4D97-AF65-F5344CB8AC3E}">
        <p14:creationId xmlns:p14="http://schemas.microsoft.com/office/powerpoint/2010/main" val="1749203181"/>
      </p:ext>
    </p:extLst>
  </p:cSld>
  <p:clrMapOvr>
    <a:masterClrMapping/>
  </p:clrMapOvr>
</p:sld>
</file>

<file path=ppt/theme/theme1.xml><?xml version="1.0" encoding="utf-8"?>
<a:theme xmlns:a="http://schemas.openxmlformats.org/drawingml/2006/main" name=" Nero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1857</Words>
  <Application>Microsoft Macintosh PowerPoint</Application>
  <PresentationFormat>Presentazione su schermo (4:3)</PresentationFormat>
  <Paragraphs>105</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 Nero </vt:lpstr>
      <vt:lpstr>Researching HIV-positive gay migration through an intersectional lens: Theoretical, methodological and political implications </vt:lpstr>
      <vt:lpstr>Research background</vt:lpstr>
      <vt:lpstr>Research background (2)</vt:lpstr>
      <vt:lpstr>HIV+ and migration</vt:lpstr>
      <vt:lpstr>The (sexualized) imagery of the big city </vt:lpstr>
      <vt:lpstr>An intersectional perspective on homonormativity…</vt:lpstr>
      <vt:lpstr>Presentazione di PowerPoint</vt:lpstr>
      <vt:lpstr>…and the importance of the lifecourse</vt:lpstr>
      <vt:lpstr>Emerging issues</vt:lpstr>
      <vt:lpstr>Methodological concerns</vt:lpstr>
      <vt:lpstr>Framing the experience of living with HIV through a life course perspective </vt:lpstr>
      <vt:lpstr>Framing the experience of living with HIV through a life course perspective (2)</vt:lpstr>
      <vt:lpstr>Intersectional lenses…</vt:lpstr>
      <vt:lpstr>The role of the welfare system</vt:lpstr>
      <vt:lpstr>What happens to those who are still detectable?  </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the complexity of factors shaping HIV-positive gay migration </dc:title>
  <dc:creator>Cesare</dc:creator>
  <cp:lastModifiedBy>Cesare</cp:lastModifiedBy>
  <cp:revision>83</cp:revision>
  <dcterms:created xsi:type="dcterms:W3CDTF">2019-04-20T09:58:51Z</dcterms:created>
  <dcterms:modified xsi:type="dcterms:W3CDTF">2019-04-30T14:11:12Z</dcterms:modified>
</cp:coreProperties>
</file>