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4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Fare clic per modificare stile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28/08/19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28/08/19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stile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28/08/19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28/08/19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6BFECD78-3C8E-49F2-8FAB-59489D168ABB}" type="datetimeFigureOut">
              <a:rPr lang="en-US" smtClean="0"/>
              <a:t>28/08/19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28/08/19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28/08/19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28/08/19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28/08/19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6BFECD78-3C8E-49F2-8FAB-59489D168ABB}" type="datetimeFigureOut">
              <a:rPr lang="en-US" smtClean="0"/>
              <a:t>28/08/19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6BFECD78-3C8E-49F2-8FAB-59489D168ABB}" type="datetimeFigureOut">
              <a:rPr lang="en-US" smtClean="0"/>
              <a:t>28/08/19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28/08/19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585101" y="3886200"/>
            <a:ext cx="8005905" cy="2834462"/>
          </a:xfrm>
        </p:spPr>
        <p:txBody>
          <a:bodyPr>
            <a:normAutofit fontScale="70000" lnSpcReduction="20000"/>
          </a:bodyPr>
          <a:lstStyle/>
          <a:p>
            <a:r>
              <a:rPr lang="en-GB" b="1" dirty="0"/>
              <a:t>Learning to be alone. </a:t>
            </a:r>
            <a:endParaRPr lang="en-GB" b="1" dirty="0" smtClean="0"/>
          </a:p>
          <a:p>
            <a:r>
              <a:rPr lang="en-GB" b="1" dirty="0" smtClean="0"/>
              <a:t>The </a:t>
            </a:r>
            <a:r>
              <a:rPr lang="en-GB" b="1" dirty="0"/>
              <a:t>everyday construction of loneliness among ageing gay men living with HIV in England and Italy</a:t>
            </a:r>
            <a:r>
              <a:rPr lang="it-IT" dirty="0"/>
              <a:t> </a:t>
            </a:r>
            <a:endParaRPr lang="it-IT" dirty="0" smtClean="0"/>
          </a:p>
          <a:p>
            <a:endParaRPr lang="it-IT" dirty="0" smtClean="0"/>
          </a:p>
          <a:p>
            <a:r>
              <a:rPr lang="it-IT" sz="3000" dirty="0" smtClean="0"/>
              <a:t>Cesare Di </a:t>
            </a:r>
            <a:r>
              <a:rPr lang="it-IT" sz="3000" dirty="0" err="1" smtClean="0"/>
              <a:t>Feliciantonio</a:t>
            </a:r>
            <a:endParaRPr lang="it-IT" sz="3000" dirty="0" smtClean="0"/>
          </a:p>
          <a:p>
            <a:r>
              <a:rPr lang="it-IT" sz="3000" dirty="0" err="1" smtClean="0"/>
              <a:t>University</a:t>
            </a:r>
            <a:r>
              <a:rPr lang="it-IT" sz="3000" dirty="0" smtClean="0"/>
              <a:t> of Leicester</a:t>
            </a:r>
          </a:p>
          <a:p>
            <a:endParaRPr lang="it-IT" dirty="0"/>
          </a:p>
          <a:p>
            <a:r>
              <a:rPr lang="it-IT" sz="2600" dirty="0" smtClean="0"/>
              <a:t>RGS-IBG </a:t>
            </a:r>
            <a:r>
              <a:rPr lang="it-IT" sz="2600" dirty="0" smtClean="0"/>
              <a:t>2019 </a:t>
            </a:r>
            <a:r>
              <a:rPr lang="it-IT" sz="2600" dirty="0" smtClean="0"/>
              <a:t>session: </a:t>
            </a:r>
            <a:r>
              <a:rPr lang="en-GB" sz="2600" b="1" dirty="0" smtClean="0"/>
              <a:t>The </a:t>
            </a:r>
            <a:r>
              <a:rPr lang="en-GB" sz="2600" b="1" dirty="0"/>
              <a:t>geographies of loneliness and solitude</a:t>
            </a:r>
            <a:r>
              <a:rPr lang="en-GB" sz="2600" dirty="0"/>
              <a:t> </a:t>
            </a:r>
            <a:endParaRPr lang="it-IT" sz="2600" dirty="0"/>
          </a:p>
        </p:txBody>
      </p:sp>
      <p:pic>
        <p:nvPicPr>
          <p:cNvPr id="4" name="Immagine 3" descr="mht_infographic_symptoms_myhivtea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081"/>
            <a:ext cx="9144000" cy="3695531"/>
          </a:xfrm>
          <a:prstGeom prst="rect">
            <a:avLst/>
          </a:prstGeom>
        </p:spPr>
      </p:pic>
    </p:spTree>
    <p:extLst>
      <p:ext uri="{BB962C8B-B14F-4D97-AF65-F5344CB8AC3E}">
        <p14:creationId xmlns:p14="http://schemas.microsoft.com/office/powerpoint/2010/main" val="21499511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142708" y="128420"/>
            <a:ext cx="8629182" cy="5997743"/>
          </a:xfrm>
        </p:spPr>
        <p:txBody>
          <a:bodyPr>
            <a:normAutofit/>
          </a:bodyPr>
          <a:lstStyle/>
          <a:p>
            <a:pPr marL="0" indent="0">
              <a:buNone/>
            </a:pPr>
            <a:r>
              <a:rPr lang="en-GB" sz="2400" dirty="0" smtClean="0"/>
              <a:t>P: I </a:t>
            </a:r>
            <a:r>
              <a:rPr lang="en-GB" sz="2400" dirty="0"/>
              <a:t>can see I’m not really alone and I have things and people I </a:t>
            </a:r>
            <a:r>
              <a:rPr lang="en-GB" sz="2400" dirty="0" smtClean="0"/>
              <a:t>connect </a:t>
            </a:r>
            <a:r>
              <a:rPr lang="en-GB" sz="2400" dirty="0"/>
              <a:t>with, maybe I just miss a life </a:t>
            </a:r>
            <a:r>
              <a:rPr lang="en-GB" sz="2400" dirty="0" smtClean="0"/>
              <a:t>partner</a:t>
            </a:r>
            <a:endParaRPr lang="it-IT" sz="2400" dirty="0"/>
          </a:p>
          <a:p>
            <a:pPr marL="0" indent="0">
              <a:buNone/>
            </a:pPr>
            <a:r>
              <a:rPr lang="it-IT" sz="2400" dirty="0"/>
              <a:t>C</a:t>
            </a:r>
            <a:r>
              <a:rPr lang="en-GB" sz="2400" dirty="0" smtClean="0"/>
              <a:t>: Would </a:t>
            </a:r>
            <a:r>
              <a:rPr lang="en-GB" sz="2400" dirty="0"/>
              <a:t>you like to have a long-term </a:t>
            </a:r>
            <a:r>
              <a:rPr lang="en-GB" sz="2400" dirty="0" smtClean="0"/>
              <a:t>relationship?</a:t>
            </a:r>
            <a:endParaRPr lang="it-IT" sz="2400" dirty="0"/>
          </a:p>
          <a:p>
            <a:pPr marL="0" indent="0">
              <a:buNone/>
            </a:pPr>
            <a:r>
              <a:rPr lang="en-GB" sz="2400" dirty="0"/>
              <a:t>P: </a:t>
            </a:r>
            <a:r>
              <a:rPr lang="en-GB" sz="2400" dirty="0" smtClean="0"/>
              <a:t>Not </a:t>
            </a:r>
            <a:r>
              <a:rPr lang="en-GB" sz="2400" dirty="0"/>
              <a:t>really, it did not work for </a:t>
            </a:r>
            <a:r>
              <a:rPr lang="en-GB" sz="2400" dirty="0" smtClean="0"/>
              <a:t>me  </a:t>
            </a:r>
            <a:r>
              <a:rPr lang="en-GB" sz="2400" dirty="0"/>
              <a:t>[2</a:t>
            </a:r>
            <a:r>
              <a:rPr lang="en-GB" sz="2400" baseline="30000" dirty="0"/>
              <a:t>nd</a:t>
            </a:r>
            <a:r>
              <a:rPr lang="en-GB" sz="2400" dirty="0"/>
              <a:t> </a:t>
            </a:r>
            <a:r>
              <a:rPr lang="en-GB" sz="2400" dirty="0" smtClean="0"/>
              <a:t>interview]</a:t>
            </a:r>
            <a:endParaRPr lang="it-IT" sz="2400" dirty="0"/>
          </a:p>
          <a:p>
            <a:pPr marL="0" indent="0">
              <a:buNone/>
            </a:pPr>
            <a:endParaRPr lang="it-IT" sz="2400" dirty="0" smtClean="0"/>
          </a:p>
          <a:p>
            <a:pPr marL="0" indent="0">
              <a:buNone/>
            </a:pPr>
            <a:endParaRPr lang="it-IT" sz="2400" dirty="0"/>
          </a:p>
          <a:p>
            <a:pPr algn="just"/>
            <a:r>
              <a:rPr lang="en-GB" sz="2400" dirty="0"/>
              <a:t>Portland’s example shows clearly </a:t>
            </a:r>
            <a:r>
              <a:rPr lang="en-GB" sz="2400" u="sng" dirty="0"/>
              <a:t>the ambiguities of asking people </a:t>
            </a:r>
            <a:r>
              <a:rPr lang="en-GB" sz="2400" u="sng" dirty="0" smtClean="0"/>
              <a:t>to self-evaluate and describe feelings</a:t>
            </a:r>
            <a:r>
              <a:rPr lang="en-GB" sz="2400" dirty="0" smtClean="0"/>
              <a:t>: </a:t>
            </a:r>
            <a:r>
              <a:rPr lang="en-GB" sz="2400" dirty="0"/>
              <a:t>he first described his feelings of loneliness and solitude as clear and unambiguous, then when asked to elaborate more in detail about his connections, he </a:t>
            </a:r>
            <a:r>
              <a:rPr lang="en-GB" sz="2400" dirty="0" smtClean="0"/>
              <a:t>acknowledged there </a:t>
            </a:r>
            <a:r>
              <a:rPr lang="en-GB" sz="2400" dirty="0"/>
              <a:t>are people and activities he feels connected to</a:t>
            </a:r>
            <a:r>
              <a:rPr lang="it-IT" sz="2400" dirty="0"/>
              <a:t> </a:t>
            </a:r>
            <a:r>
              <a:rPr lang="it-IT" sz="2400" dirty="0" smtClean="0"/>
              <a:t>and he </a:t>
            </a:r>
            <a:r>
              <a:rPr lang="it-IT" sz="2400" dirty="0" err="1" smtClean="0"/>
              <a:t>engages</a:t>
            </a:r>
            <a:r>
              <a:rPr lang="it-IT" sz="2400" dirty="0" smtClean="0"/>
              <a:t> with</a:t>
            </a:r>
            <a:endParaRPr lang="it-IT" sz="2400" dirty="0"/>
          </a:p>
        </p:txBody>
      </p:sp>
    </p:spTree>
    <p:extLst>
      <p:ext uri="{BB962C8B-B14F-4D97-AF65-F5344CB8AC3E}">
        <p14:creationId xmlns:p14="http://schemas.microsoft.com/office/powerpoint/2010/main" val="3937421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1" y="185496"/>
            <a:ext cx="9144000" cy="5940667"/>
          </a:xfrm>
        </p:spPr>
        <p:txBody>
          <a:bodyPr>
            <a:normAutofit/>
          </a:bodyPr>
          <a:lstStyle/>
          <a:p>
            <a:pPr marL="0" indent="0">
              <a:buNone/>
            </a:pPr>
            <a:r>
              <a:rPr lang="en-GB" sz="2400" dirty="0"/>
              <a:t>STAR, aged over 60, not working  but not retired yet, </a:t>
            </a:r>
            <a:r>
              <a:rPr lang="en-GB" sz="2400" dirty="0" smtClean="0"/>
              <a:t>always </a:t>
            </a:r>
            <a:r>
              <a:rPr lang="en-GB" sz="2400" dirty="0"/>
              <a:t>lived in Milan, </a:t>
            </a:r>
            <a:r>
              <a:rPr lang="en-GB" sz="2400" dirty="0" smtClean="0"/>
              <a:t>living </a:t>
            </a:r>
            <a:r>
              <a:rPr lang="en-GB" sz="2400" dirty="0"/>
              <a:t>with HIV </a:t>
            </a:r>
            <a:r>
              <a:rPr lang="en-GB" sz="2400" dirty="0" smtClean="0"/>
              <a:t>since </a:t>
            </a:r>
            <a:r>
              <a:rPr lang="en-GB" sz="2400" dirty="0"/>
              <a:t>early 1990s, </a:t>
            </a:r>
            <a:r>
              <a:rPr lang="en-GB" sz="2400" dirty="0" smtClean="0"/>
              <a:t>very rough medical history (</a:t>
            </a:r>
            <a:r>
              <a:rPr lang="en-GB" sz="2400" dirty="0"/>
              <a:t>a doctor referring to him as a ‘therapeutic failure’</a:t>
            </a:r>
            <a:r>
              <a:rPr lang="en-GB" sz="2400" dirty="0" smtClean="0"/>
              <a:t>)</a:t>
            </a:r>
          </a:p>
          <a:p>
            <a:pPr marL="0" indent="0">
              <a:buNone/>
            </a:pPr>
            <a:endParaRPr lang="en-GB" sz="2400" dirty="0"/>
          </a:p>
          <a:p>
            <a:pPr marL="0" indent="0">
              <a:buNone/>
            </a:pPr>
            <a:r>
              <a:rPr lang="en-GB" sz="2400" dirty="0"/>
              <a:t>“I have never really had </a:t>
            </a:r>
            <a:r>
              <a:rPr lang="en-GB" sz="2400" dirty="0" smtClean="0"/>
              <a:t>friends (</a:t>
            </a:r>
            <a:r>
              <a:rPr lang="en-GB" sz="2400" dirty="0"/>
              <a:t>...</a:t>
            </a:r>
            <a:r>
              <a:rPr lang="en-GB" sz="2400" dirty="0" smtClean="0"/>
              <a:t>) </a:t>
            </a:r>
            <a:r>
              <a:rPr lang="en-GB" sz="2400" dirty="0"/>
              <a:t>my life has been all around work and family [</a:t>
            </a:r>
            <a:r>
              <a:rPr lang="en-GB" sz="2400" i="1" dirty="0"/>
              <a:t>he lived with his parents up to </a:t>
            </a:r>
            <a:r>
              <a:rPr lang="en-GB" sz="2400" i="1" dirty="0" smtClean="0"/>
              <a:t>his late 30s</a:t>
            </a:r>
            <a:r>
              <a:rPr lang="en-GB" sz="2400" dirty="0"/>
              <a:t>] (...</a:t>
            </a:r>
            <a:r>
              <a:rPr lang="en-GB" sz="2400" dirty="0" smtClean="0"/>
              <a:t>) </a:t>
            </a:r>
            <a:r>
              <a:rPr lang="en-GB" sz="2400" dirty="0"/>
              <a:t>I went out only to find casual sexual encounters, there were </a:t>
            </a:r>
            <a:r>
              <a:rPr lang="en-GB" sz="2400" dirty="0" smtClean="0"/>
              <a:t>no </a:t>
            </a:r>
            <a:r>
              <a:rPr lang="en-GB" sz="2400" dirty="0"/>
              <a:t>many words, no exchange of phone numbers, my life has always been </a:t>
            </a:r>
            <a:r>
              <a:rPr lang="en-GB" sz="2400" dirty="0" smtClean="0"/>
              <a:t>my parents and I”</a:t>
            </a:r>
          </a:p>
          <a:p>
            <a:pPr marL="0" indent="0">
              <a:buNone/>
            </a:pPr>
            <a:endParaRPr lang="en-GB" sz="2400" dirty="0"/>
          </a:p>
          <a:p>
            <a:pPr marL="0" indent="0">
              <a:buNone/>
            </a:pPr>
            <a:r>
              <a:rPr lang="en-GB" sz="2400" dirty="0" smtClean="0"/>
              <a:t>mid-2000s: “</a:t>
            </a:r>
            <a:r>
              <a:rPr lang="en-GB" sz="2400" dirty="0"/>
              <a:t>I saw this leaflet in the hospital reception hall, it was about weekly meetings for people living with HIV, I took </a:t>
            </a:r>
            <a:r>
              <a:rPr lang="en-GB" sz="2400" dirty="0" smtClean="0"/>
              <a:t>it </a:t>
            </a:r>
            <a:r>
              <a:rPr lang="en-GB" sz="2400" dirty="0"/>
              <a:t>(...</a:t>
            </a:r>
            <a:r>
              <a:rPr lang="en-GB" sz="2400" dirty="0" smtClean="0"/>
              <a:t>) </a:t>
            </a:r>
            <a:r>
              <a:rPr lang="en-GB" sz="2400" dirty="0"/>
              <a:t>I probably thought about it for weeks or even a month before going. It was the best decision of my </a:t>
            </a:r>
            <a:r>
              <a:rPr lang="en-GB" sz="2400" dirty="0" smtClean="0"/>
              <a:t>life, </a:t>
            </a:r>
            <a:r>
              <a:rPr lang="en-GB" sz="2400" dirty="0"/>
              <a:t>everything has changed since </a:t>
            </a:r>
            <a:r>
              <a:rPr lang="en-GB" sz="2400" dirty="0" smtClean="0"/>
              <a:t>then (...) </a:t>
            </a:r>
            <a:r>
              <a:rPr lang="en-GB" sz="2400" dirty="0"/>
              <a:t>I started having friends after my 50s, I finally felt engaged and </a:t>
            </a:r>
            <a:r>
              <a:rPr lang="en-GB" sz="2400" dirty="0" smtClean="0"/>
              <a:t>belonging</a:t>
            </a:r>
            <a:r>
              <a:rPr lang="it-IT" sz="2400" dirty="0" smtClean="0"/>
              <a:t>”</a:t>
            </a:r>
            <a:endParaRPr lang="it-IT" sz="2400" dirty="0"/>
          </a:p>
        </p:txBody>
      </p:sp>
    </p:spTree>
    <p:extLst>
      <p:ext uri="{BB962C8B-B14F-4D97-AF65-F5344CB8AC3E}">
        <p14:creationId xmlns:p14="http://schemas.microsoft.com/office/powerpoint/2010/main" val="3027048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1" y="313916"/>
            <a:ext cx="9019131" cy="6221250"/>
          </a:xfrm>
        </p:spPr>
        <p:txBody>
          <a:bodyPr>
            <a:normAutofit/>
          </a:bodyPr>
          <a:lstStyle/>
          <a:p>
            <a:pPr marL="0" indent="0">
              <a:buNone/>
            </a:pPr>
            <a:r>
              <a:rPr lang="it-IT" sz="2400" dirty="0" smtClean="0"/>
              <a:t>2013-14: </a:t>
            </a:r>
            <a:r>
              <a:rPr lang="en-GB" sz="2400" dirty="0" smtClean="0"/>
              <a:t>life-changing decision</a:t>
            </a:r>
            <a:r>
              <a:rPr lang="it-IT" sz="2400" dirty="0" smtClean="0"/>
              <a:t>, </a:t>
            </a:r>
            <a:r>
              <a:rPr lang="en-GB" sz="2400" dirty="0"/>
              <a:t>stop working despite not being eligible for pension yet </a:t>
            </a:r>
            <a:endParaRPr lang="en-GB" sz="2400" dirty="0" smtClean="0"/>
          </a:p>
          <a:p>
            <a:pPr marL="0" indent="0">
              <a:buNone/>
            </a:pPr>
            <a:endParaRPr lang="en-GB" sz="2400" dirty="0"/>
          </a:p>
          <a:p>
            <a:pPr marL="0" indent="0">
              <a:buNone/>
            </a:pPr>
            <a:r>
              <a:rPr lang="en-GB" sz="2400" dirty="0"/>
              <a:t>“I love it, I don’t want have anyone telling me what to do, I love being by myself, you know I have to come back to Milan around every two months for the medical check-ups and collect my </a:t>
            </a:r>
            <a:r>
              <a:rPr lang="en-GB" sz="2400" dirty="0" smtClean="0"/>
              <a:t>drugs, </a:t>
            </a:r>
            <a:r>
              <a:rPr lang="en-GB" sz="2400" dirty="0"/>
              <a:t>so I stay a couple of </a:t>
            </a:r>
            <a:r>
              <a:rPr lang="en-GB" sz="2400" dirty="0" smtClean="0"/>
              <a:t>weeks or a month </a:t>
            </a:r>
            <a:r>
              <a:rPr lang="en-GB" sz="2400" dirty="0"/>
              <a:t>to do the volunteering work, see some friends but then I can’t wait to leave </a:t>
            </a:r>
            <a:r>
              <a:rPr lang="en-GB" sz="2400" dirty="0" smtClean="0"/>
              <a:t>again </a:t>
            </a:r>
            <a:r>
              <a:rPr lang="en-GB" sz="2400" dirty="0"/>
              <a:t>(...</a:t>
            </a:r>
            <a:r>
              <a:rPr lang="en-GB" sz="2400" dirty="0" smtClean="0"/>
              <a:t>) I have finally discovered my life and I really enjoy it”</a:t>
            </a:r>
          </a:p>
          <a:p>
            <a:pPr marL="0" indent="0">
              <a:buNone/>
            </a:pPr>
            <a:endParaRPr lang="en-GB" sz="2400" dirty="0"/>
          </a:p>
          <a:p>
            <a:pPr marL="0" indent="0">
              <a:buNone/>
            </a:pPr>
            <a:r>
              <a:rPr lang="en-GB" sz="2400" dirty="0" smtClean="0"/>
              <a:t>Central role of STAR’s </a:t>
            </a:r>
            <a:r>
              <a:rPr lang="en-GB" sz="2400" u="sng" dirty="0" smtClean="0"/>
              <a:t>class status</a:t>
            </a:r>
            <a:r>
              <a:rPr lang="en-GB" sz="2400" dirty="0" smtClean="0"/>
              <a:t>: he comes </a:t>
            </a:r>
            <a:r>
              <a:rPr lang="en-GB" sz="2400" dirty="0"/>
              <a:t>from a middle class family of homeowners, he had a good ‘traditional’ job </a:t>
            </a:r>
            <a:r>
              <a:rPr lang="en-GB" sz="2400" dirty="0" smtClean="0"/>
              <a:t>(with ‘</a:t>
            </a:r>
            <a:r>
              <a:rPr lang="en-GB" sz="2400" dirty="0" err="1" smtClean="0"/>
              <a:t>fordist</a:t>
            </a:r>
            <a:r>
              <a:rPr lang="en-GB" sz="2400" dirty="0" smtClean="0"/>
              <a:t>' </a:t>
            </a:r>
            <a:r>
              <a:rPr lang="en-GB" sz="2400" dirty="0"/>
              <a:t>benefits) </a:t>
            </a:r>
            <a:r>
              <a:rPr lang="en-GB" sz="2400" dirty="0" smtClean="0"/>
              <a:t>in </a:t>
            </a:r>
            <a:r>
              <a:rPr lang="en-GB" sz="2400" dirty="0"/>
              <a:t>the same </a:t>
            </a:r>
            <a:r>
              <a:rPr lang="en-GB" sz="2400" dirty="0" smtClean="0"/>
              <a:t>company all his adult life. He </a:t>
            </a:r>
            <a:r>
              <a:rPr lang="en-GB" sz="2400" dirty="0"/>
              <a:t>has been able to decide to leave his job despite not qualifying for pensions or other benefits and still </a:t>
            </a:r>
            <a:r>
              <a:rPr lang="en-GB" sz="2400" dirty="0" smtClean="0"/>
              <a:t>being able travel most </a:t>
            </a:r>
            <a:r>
              <a:rPr lang="en-GB" sz="2400" dirty="0"/>
              <a:t>of the year. </a:t>
            </a:r>
            <a:endParaRPr lang="it-IT" sz="2400" dirty="0"/>
          </a:p>
          <a:p>
            <a:endParaRPr lang="en-GB" sz="2400" dirty="0"/>
          </a:p>
        </p:txBody>
      </p:sp>
    </p:spTree>
    <p:extLst>
      <p:ext uri="{BB962C8B-B14F-4D97-AF65-F5344CB8AC3E}">
        <p14:creationId xmlns:p14="http://schemas.microsoft.com/office/powerpoint/2010/main" val="1317410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9791" y="128420"/>
            <a:ext cx="8487009" cy="827598"/>
          </a:xfrm>
        </p:spPr>
        <p:txBody>
          <a:bodyPr>
            <a:normAutofit/>
          </a:bodyPr>
          <a:lstStyle/>
          <a:p>
            <a:pPr algn="l"/>
            <a:r>
              <a:rPr lang="it-IT" sz="4000" b="1" dirty="0" smtClean="0"/>
              <a:t>Benefits </a:t>
            </a:r>
            <a:r>
              <a:rPr lang="it-IT" sz="4000" b="1" dirty="0" err="1" smtClean="0"/>
              <a:t>generating</a:t>
            </a:r>
            <a:r>
              <a:rPr lang="it-IT" sz="4000" b="1" dirty="0" smtClean="0"/>
              <a:t> </a:t>
            </a:r>
            <a:r>
              <a:rPr lang="it-IT" sz="4000" b="1" dirty="0" err="1" smtClean="0"/>
              <a:t>loneliness</a:t>
            </a:r>
            <a:r>
              <a:rPr lang="it-IT" sz="4000" b="1" dirty="0"/>
              <a:t>?</a:t>
            </a:r>
          </a:p>
        </p:txBody>
      </p:sp>
      <p:sp>
        <p:nvSpPr>
          <p:cNvPr id="3" name="Segnaposto contenuto 2"/>
          <p:cNvSpPr>
            <a:spLocks noGrp="1"/>
          </p:cNvSpPr>
          <p:nvPr>
            <p:ph idx="1"/>
          </p:nvPr>
        </p:nvSpPr>
        <p:spPr>
          <a:xfrm>
            <a:off x="199791" y="1269934"/>
            <a:ext cx="8487009" cy="5179618"/>
          </a:xfrm>
        </p:spPr>
        <p:txBody>
          <a:bodyPr>
            <a:normAutofit/>
          </a:bodyPr>
          <a:lstStyle/>
          <a:p>
            <a:pPr marL="0" indent="0" algn="just">
              <a:buNone/>
            </a:pPr>
            <a:r>
              <a:rPr lang="en-GB" sz="2400" dirty="0" smtClean="0"/>
              <a:t>UK 2013-5: abolition of Disability Living Allowance (DLA- 10%PLHIV received it) and introduction of Personal Independence Payment (PIP)</a:t>
            </a:r>
          </a:p>
          <a:p>
            <a:pPr marL="0" indent="0" algn="just">
              <a:buNone/>
            </a:pPr>
            <a:endParaRPr lang="en-GB" sz="2400" dirty="0" smtClean="0"/>
          </a:p>
          <a:p>
            <a:pPr marL="0" indent="0" algn="just">
              <a:buNone/>
            </a:pPr>
            <a:r>
              <a:rPr lang="en-GB" sz="2400" dirty="0" smtClean="0"/>
              <a:t>NAT (2017): PLHIV are less likely to be awarded PIP following reassessment, less likely to receive an increase in their rate of benefit when shifting to PIP</a:t>
            </a:r>
            <a:r>
              <a:rPr lang="en-GB" sz="2400" dirty="0"/>
              <a:t>, more </a:t>
            </a:r>
            <a:r>
              <a:rPr lang="en-GB" sz="2400" dirty="0" smtClean="0"/>
              <a:t>likely </a:t>
            </a:r>
            <a:r>
              <a:rPr lang="en-GB" sz="2400" dirty="0"/>
              <a:t>to receive </a:t>
            </a:r>
            <a:r>
              <a:rPr lang="en-GB" sz="2400" dirty="0" smtClean="0"/>
              <a:t>a decrease </a:t>
            </a:r>
            <a:r>
              <a:rPr lang="en-GB" sz="2400" dirty="0"/>
              <a:t>in their rate of benefit when shifting to PIP</a:t>
            </a:r>
          </a:p>
          <a:p>
            <a:pPr marL="0" indent="0" algn="just">
              <a:buNone/>
            </a:pPr>
            <a:endParaRPr lang="en-GB" sz="2400" dirty="0"/>
          </a:p>
        </p:txBody>
      </p:sp>
    </p:spTree>
    <p:extLst>
      <p:ext uri="{BB962C8B-B14F-4D97-AF65-F5344CB8AC3E}">
        <p14:creationId xmlns:p14="http://schemas.microsoft.com/office/powerpoint/2010/main" val="3560829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228304"/>
            <a:ext cx="8933506" cy="6476476"/>
          </a:xfrm>
        </p:spPr>
        <p:txBody>
          <a:bodyPr>
            <a:normAutofit/>
          </a:bodyPr>
          <a:lstStyle/>
          <a:p>
            <a:pPr marL="0" indent="0" algn="just">
              <a:buNone/>
            </a:pPr>
            <a:r>
              <a:rPr lang="en-GB" sz="2400" dirty="0"/>
              <a:t>GEORGE</a:t>
            </a:r>
            <a:r>
              <a:rPr lang="en-GB" sz="2400" dirty="0" smtClean="0"/>
              <a:t>: </a:t>
            </a:r>
            <a:r>
              <a:rPr lang="en-GB" sz="2400" dirty="0"/>
              <a:t>Leicester, aged over 50, diagnosed very late, he was hospitalized with a AIDS diagnosis, leaving him out of work for years, had severe mental health issues, now getting better, some forms of volunteer work and </a:t>
            </a:r>
            <a:r>
              <a:rPr lang="en-GB" sz="2400" dirty="0" err="1"/>
              <a:t>hei</a:t>
            </a:r>
            <a:r>
              <a:rPr lang="en-GB" sz="2400" dirty="0"/>
              <a:t> s learning how to redevelop social relations (strong feeling of loneliness, lack of family and friends around)</a:t>
            </a:r>
          </a:p>
          <a:p>
            <a:pPr marL="0" indent="0" algn="just">
              <a:buNone/>
            </a:pPr>
            <a:endParaRPr lang="en-GB" sz="2400" dirty="0" smtClean="0"/>
          </a:p>
          <a:p>
            <a:pPr marL="0" indent="0" algn="just">
              <a:buNone/>
            </a:pPr>
            <a:r>
              <a:rPr lang="en-GB" sz="2400" dirty="0" smtClean="0"/>
              <a:t>“</a:t>
            </a:r>
            <a:r>
              <a:rPr lang="en-GB" sz="2400" dirty="0"/>
              <a:t>I’m really trying to get back on my feet and I think I’m doing good, but it is hard (...) I’m so worried about my benefits, you never know (...) they ask me time by time to send new documents and go through new medical examinations (...) and they send you these letters to show up the next week (...) ‘what if I do not get t</a:t>
            </a:r>
            <a:r>
              <a:rPr lang="it-IT" sz="2400" dirty="0"/>
              <a:t>h</a:t>
            </a:r>
            <a:r>
              <a:rPr lang="en-GB" sz="2400" dirty="0"/>
              <a:t>e letter or I am not home?’ (...) sometimes I’m worried that because I’m feeling better I will lose benefits (...) few months ago one of these doctors said ‘You really look better!’ and I don’t know, I was petrified (...) what if they revoke my benefits because they say I’m fit to work? (...) I’m better but not ready for full time work or taking responsibilities, I need my time and this really stresses me out”</a:t>
            </a:r>
          </a:p>
          <a:p>
            <a:endParaRPr lang="it-IT" dirty="0"/>
          </a:p>
        </p:txBody>
      </p:sp>
    </p:spTree>
    <p:extLst>
      <p:ext uri="{BB962C8B-B14F-4D97-AF65-F5344CB8AC3E}">
        <p14:creationId xmlns:p14="http://schemas.microsoft.com/office/powerpoint/2010/main" val="2332354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156977" y="256842"/>
            <a:ext cx="8761837" cy="6196878"/>
          </a:xfrm>
        </p:spPr>
        <p:txBody>
          <a:bodyPr>
            <a:normAutofit/>
          </a:bodyPr>
          <a:lstStyle/>
          <a:p>
            <a:r>
              <a:rPr lang="en-GB" sz="2400" dirty="0" smtClean="0"/>
              <a:t>The everyday experience of loneliness as shaped by several factors:</a:t>
            </a:r>
          </a:p>
          <a:p>
            <a:pPr marL="0" indent="0">
              <a:buNone/>
            </a:pPr>
            <a:r>
              <a:rPr lang="en-GB" sz="2400" dirty="0" smtClean="0"/>
              <a:t>CLASS (</a:t>
            </a:r>
            <a:r>
              <a:rPr lang="en-GB" sz="2400" i="1" dirty="0" err="1" smtClean="0"/>
              <a:t>vs</a:t>
            </a:r>
            <a:r>
              <a:rPr lang="en-GB" sz="2400" dirty="0" smtClean="0"/>
              <a:t> reliance on benefits)</a:t>
            </a:r>
          </a:p>
          <a:p>
            <a:pPr marL="0" indent="0">
              <a:buNone/>
            </a:pPr>
            <a:r>
              <a:rPr lang="en-GB" sz="2400" dirty="0" smtClean="0"/>
              <a:t>COMORBIDITIES and </a:t>
            </a:r>
            <a:r>
              <a:rPr lang="en-GB" sz="2400" dirty="0"/>
              <a:t>their impact on work and everyday life</a:t>
            </a:r>
            <a:r>
              <a:rPr lang="it-IT" sz="2400" dirty="0"/>
              <a:t> </a:t>
            </a:r>
            <a:endParaRPr lang="it-IT" sz="2400" dirty="0" smtClean="0"/>
          </a:p>
          <a:p>
            <a:pPr marL="0" indent="0">
              <a:buNone/>
            </a:pPr>
            <a:r>
              <a:rPr lang="en-GB" sz="2400" dirty="0" smtClean="0"/>
              <a:t>AGEISM in the gay community </a:t>
            </a:r>
          </a:p>
          <a:p>
            <a:pPr marL="0" indent="0">
              <a:buNone/>
            </a:pPr>
            <a:r>
              <a:rPr lang="en-GB" sz="2400" dirty="0" smtClean="0"/>
              <a:t>CHANGES </a:t>
            </a:r>
            <a:r>
              <a:rPr lang="en-GB" sz="2400" dirty="0"/>
              <a:t>in </a:t>
            </a:r>
            <a:r>
              <a:rPr lang="en-GB" sz="2400" dirty="0" smtClean="0"/>
              <a:t>forms </a:t>
            </a:r>
            <a:r>
              <a:rPr lang="en-GB" sz="2400" dirty="0"/>
              <a:t>of activism and participation</a:t>
            </a:r>
            <a:r>
              <a:rPr lang="it-IT" sz="2400" dirty="0"/>
              <a:t> </a:t>
            </a:r>
            <a:endParaRPr lang="it-IT" sz="2400" dirty="0" smtClean="0"/>
          </a:p>
          <a:p>
            <a:pPr marL="0" indent="0">
              <a:buNone/>
            </a:pPr>
            <a:r>
              <a:rPr lang="en-GB" sz="2400" dirty="0" smtClean="0"/>
              <a:t>STIGMA ( both enacted and felt) for those who are still working</a:t>
            </a:r>
          </a:p>
          <a:p>
            <a:pPr marL="0" indent="0">
              <a:buNone/>
            </a:pPr>
            <a:endParaRPr lang="en-GB" sz="2400" dirty="0"/>
          </a:p>
          <a:p>
            <a:pPr marL="0" indent="0">
              <a:buNone/>
            </a:pPr>
            <a:endParaRPr lang="en-GB" sz="2400" dirty="0" smtClean="0"/>
          </a:p>
          <a:p>
            <a:pPr marL="0" indent="0" algn="just">
              <a:buNone/>
            </a:pPr>
            <a:r>
              <a:rPr lang="en-GB" sz="2700" u="sng" dirty="0" smtClean="0"/>
              <a:t>Need to engage with qualitative methods allowing to explore in-depth people’s lives and go beyond simplistic measurements of loneliness that do not take into account structural factors, inequalities and different life trajectories</a:t>
            </a:r>
          </a:p>
          <a:p>
            <a:pPr marL="0" indent="0">
              <a:buNone/>
            </a:pPr>
            <a:endParaRPr lang="en-GB" sz="2400" dirty="0"/>
          </a:p>
        </p:txBody>
      </p:sp>
    </p:spTree>
    <p:extLst>
      <p:ext uri="{BB962C8B-B14F-4D97-AF65-F5344CB8AC3E}">
        <p14:creationId xmlns:p14="http://schemas.microsoft.com/office/powerpoint/2010/main" val="3965615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5617889"/>
          </a:xfrm>
        </p:spPr>
        <p:txBody>
          <a:bodyPr>
            <a:normAutofit/>
          </a:bodyPr>
          <a:lstStyle/>
          <a:p>
            <a:r>
              <a:rPr lang="it-IT" sz="3800" dirty="0" err="1" smtClean="0"/>
              <a:t>Thanks</a:t>
            </a:r>
            <a:r>
              <a:rPr lang="it-IT" sz="3800" dirty="0" smtClean="0"/>
              <a:t> for </a:t>
            </a:r>
            <a:r>
              <a:rPr lang="it-IT" sz="3800" dirty="0" err="1" smtClean="0"/>
              <a:t>your</a:t>
            </a:r>
            <a:r>
              <a:rPr lang="it-IT" sz="3800" dirty="0" smtClean="0"/>
              <a:t> </a:t>
            </a:r>
            <a:r>
              <a:rPr lang="it-IT" sz="3800" dirty="0" err="1" smtClean="0"/>
              <a:t>attention</a:t>
            </a:r>
            <a:r>
              <a:rPr lang="it-IT" sz="3800" dirty="0" smtClean="0"/>
              <a:t>!</a:t>
            </a:r>
            <a:br>
              <a:rPr lang="it-IT" sz="3800" dirty="0" smtClean="0"/>
            </a:br>
            <a:r>
              <a:rPr lang="it-IT" sz="3800" dirty="0" err="1" smtClean="0"/>
              <a:t>Questions</a:t>
            </a:r>
            <a:r>
              <a:rPr lang="it-IT" sz="3800" dirty="0" smtClean="0"/>
              <a:t> and feedback welcome  </a:t>
            </a:r>
            <a:r>
              <a:rPr lang="it-IT" sz="3800" dirty="0" smtClean="0">
                <a:sym typeface="Wingdings"/>
              </a:rPr>
              <a:t></a:t>
            </a:r>
            <a:r>
              <a:rPr lang="it-IT" sz="3800" dirty="0" smtClean="0"/>
              <a:t/>
            </a:r>
            <a:br>
              <a:rPr lang="it-IT" sz="3800" dirty="0" smtClean="0"/>
            </a:br>
            <a:r>
              <a:rPr lang="it-IT" sz="3800" dirty="0"/>
              <a:t/>
            </a:r>
            <a:br>
              <a:rPr lang="it-IT" sz="3800" dirty="0"/>
            </a:br>
            <a:r>
              <a:rPr lang="it-IT" sz="3800" dirty="0" err="1" smtClean="0"/>
              <a:t>difeliciantoniocesare@gmail.com</a:t>
            </a:r>
            <a:r>
              <a:rPr lang="it-IT" sz="3800" dirty="0" smtClean="0"/>
              <a:t/>
            </a:r>
            <a:br>
              <a:rPr lang="it-IT" sz="3800" dirty="0" smtClean="0"/>
            </a:br>
            <a:r>
              <a:rPr lang="it-IT" sz="3800" dirty="0"/>
              <a:t/>
            </a:r>
            <a:br>
              <a:rPr lang="it-IT" sz="3800" dirty="0"/>
            </a:br>
            <a:endParaRPr lang="it-IT" sz="3800" dirty="0"/>
          </a:p>
        </p:txBody>
      </p:sp>
    </p:spTree>
    <p:extLst>
      <p:ext uri="{BB962C8B-B14F-4D97-AF65-F5344CB8AC3E}">
        <p14:creationId xmlns:p14="http://schemas.microsoft.com/office/powerpoint/2010/main" val="1278389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1228"/>
            <a:ext cx="8229600" cy="870404"/>
          </a:xfrm>
        </p:spPr>
        <p:txBody>
          <a:bodyPr/>
          <a:lstStyle/>
          <a:p>
            <a:pPr algn="l"/>
            <a:r>
              <a:rPr lang="it-IT" b="1" dirty="0" smtClean="0"/>
              <a:t>Background</a:t>
            </a:r>
            <a:endParaRPr lang="it-IT" b="1" dirty="0"/>
          </a:p>
        </p:txBody>
      </p:sp>
      <p:sp>
        <p:nvSpPr>
          <p:cNvPr id="3" name="Segnaposto contenuto 2"/>
          <p:cNvSpPr>
            <a:spLocks noGrp="1"/>
          </p:cNvSpPr>
          <p:nvPr>
            <p:ph idx="1"/>
          </p:nvPr>
        </p:nvSpPr>
        <p:spPr>
          <a:xfrm>
            <a:off x="313957" y="1170051"/>
            <a:ext cx="8372843" cy="5336577"/>
          </a:xfrm>
        </p:spPr>
        <p:txBody>
          <a:bodyPr>
            <a:normAutofit/>
          </a:bodyPr>
          <a:lstStyle/>
          <a:p>
            <a:pPr algn="just"/>
            <a:r>
              <a:rPr lang="en-GB" sz="2400" dirty="0" smtClean="0"/>
              <a:t>Increased number of PLHIV aged over 50 (20% globally, 35% in the UK, 45% in Italy)</a:t>
            </a:r>
          </a:p>
          <a:p>
            <a:pPr algn="just"/>
            <a:endParaRPr lang="en-GB" sz="2400" dirty="0"/>
          </a:p>
          <a:p>
            <a:pPr algn="just"/>
            <a:r>
              <a:rPr lang="en-GB" sz="2400" dirty="0" smtClean="0"/>
              <a:t>Not homogeneous group (age; time of infection: ‘survivors’ </a:t>
            </a:r>
            <a:r>
              <a:rPr lang="en-GB" sz="2400" i="1" dirty="0" err="1" smtClean="0"/>
              <a:t>vs</a:t>
            </a:r>
            <a:r>
              <a:rPr lang="en-GB" sz="2400" dirty="0" smtClean="0"/>
              <a:t> newly diagnosed)</a:t>
            </a:r>
          </a:p>
          <a:p>
            <a:pPr algn="just"/>
            <a:endParaRPr lang="en-GB" sz="2400" dirty="0"/>
          </a:p>
          <a:p>
            <a:pPr algn="just"/>
            <a:r>
              <a:rPr lang="en-GB" sz="2400" dirty="0"/>
              <a:t>I</a:t>
            </a:r>
            <a:r>
              <a:rPr lang="en-GB" sz="2400" dirty="0" smtClean="0"/>
              <a:t>ncreasing </a:t>
            </a:r>
            <a:r>
              <a:rPr lang="en-GB" sz="2400" dirty="0"/>
              <a:t>number of studies on the topic, </a:t>
            </a:r>
            <a:r>
              <a:rPr lang="en-GB" sz="2400" dirty="0" smtClean="0"/>
              <a:t>mostly </a:t>
            </a:r>
            <a:r>
              <a:rPr lang="en-GB" sz="2400" dirty="0"/>
              <a:t>based on a medical/psychological and public health perspective: </a:t>
            </a:r>
            <a:r>
              <a:rPr lang="en-GB" sz="2400" u="sng" dirty="0"/>
              <a:t>living with HIV is framed mostly as a medical condition</a:t>
            </a:r>
            <a:r>
              <a:rPr lang="en-GB" sz="2400" dirty="0"/>
              <a:t>, </a:t>
            </a:r>
            <a:r>
              <a:rPr lang="en-GB" sz="2400" dirty="0" smtClean="0"/>
              <a:t>main effort </a:t>
            </a:r>
            <a:r>
              <a:rPr lang="en-GB" sz="2400" dirty="0"/>
              <a:t>being the measurement of the health-related quality of </a:t>
            </a:r>
            <a:r>
              <a:rPr lang="en-GB" sz="2400" dirty="0" smtClean="0"/>
              <a:t>life (little focus on the cultural, economic and social impact of living with the virus)</a:t>
            </a:r>
            <a:endParaRPr lang="en-GB" sz="2400" dirty="0"/>
          </a:p>
        </p:txBody>
      </p:sp>
    </p:spTree>
    <p:extLst>
      <p:ext uri="{BB962C8B-B14F-4D97-AF65-F5344CB8AC3E}">
        <p14:creationId xmlns:p14="http://schemas.microsoft.com/office/powerpoint/2010/main" val="33258061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4152"/>
            <a:ext cx="8229600" cy="898942"/>
          </a:xfrm>
        </p:spPr>
        <p:txBody>
          <a:bodyPr/>
          <a:lstStyle/>
          <a:p>
            <a:pPr algn="l"/>
            <a:r>
              <a:rPr lang="it-IT" b="1" dirty="0" smtClean="0"/>
              <a:t>Background(2)</a:t>
            </a:r>
            <a:endParaRPr lang="it-IT" dirty="0"/>
          </a:p>
        </p:txBody>
      </p:sp>
      <p:sp>
        <p:nvSpPr>
          <p:cNvPr id="3" name="Segnaposto contenuto 2"/>
          <p:cNvSpPr>
            <a:spLocks noGrp="1"/>
          </p:cNvSpPr>
          <p:nvPr>
            <p:ph idx="1"/>
          </p:nvPr>
        </p:nvSpPr>
        <p:spPr>
          <a:xfrm>
            <a:off x="299685" y="1241396"/>
            <a:ext cx="8662363" cy="5236694"/>
          </a:xfrm>
        </p:spPr>
        <p:txBody>
          <a:bodyPr>
            <a:normAutofit/>
          </a:bodyPr>
          <a:lstStyle/>
          <a:p>
            <a:r>
              <a:rPr lang="en-GB" sz="2400" dirty="0"/>
              <a:t>U</a:t>
            </a:r>
            <a:r>
              <a:rPr lang="en-GB" sz="2400" dirty="0" smtClean="0"/>
              <a:t>nanimous findings on higher risk of mental health issues- especially anxiety, depression and loneliness- for PLHIV50+</a:t>
            </a:r>
          </a:p>
          <a:p>
            <a:endParaRPr lang="en-GB" sz="2400" dirty="0" smtClean="0"/>
          </a:p>
          <a:p>
            <a:endParaRPr lang="en-GB" sz="2400" dirty="0" smtClean="0"/>
          </a:p>
        </p:txBody>
      </p:sp>
      <p:pic>
        <p:nvPicPr>
          <p:cNvPr id="4" name="Immagine 3"/>
          <p:cNvPicPr>
            <a:picLocks noChangeAspect="1"/>
          </p:cNvPicPr>
          <p:nvPr/>
        </p:nvPicPr>
        <p:blipFill>
          <a:blip r:embed="rId2"/>
          <a:stretch>
            <a:fillRect/>
          </a:stretch>
        </p:blipFill>
        <p:spPr>
          <a:xfrm>
            <a:off x="6308970" y="2482794"/>
            <a:ext cx="2653078" cy="3410271"/>
          </a:xfrm>
          <a:prstGeom prst="rect">
            <a:avLst/>
          </a:prstGeom>
        </p:spPr>
      </p:pic>
      <p:sp>
        <p:nvSpPr>
          <p:cNvPr id="5" name="CasellaDiTesto 4"/>
          <p:cNvSpPr txBox="1"/>
          <p:nvPr/>
        </p:nvSpPr>
        <p:spPr>
          <a:xfrm>
            <a:off x="299684" y="2240221"/>
            <a:ext cx="5879562" cy="4524315"/>
          </a:xfrm>
          <a:prstGeom prst="rect">
            <a:avLst/>
          </a:prstGeom>
          <a:noFill/>
        </p:spPr>
        <p:txBody>
          <a:bodyPr wrap="square" rtlCol="0">
            <a:spAutoFit/>
          </a:bodyPr>
          <a:lstStyle/>
          <a:p>
            <a:pPr marL="285750" indent="-285750">
              <a:buFont typeface="Arial"/>
              <a:buChar char="•"/>
            </a:pPr>
            <a:r>
              <a:rPr lang="en-GB" sz="2400" dirty="0" smtClean="0"/>
              <a:t>Rosenfeld et al (2014): ageing with HIV is ‘uncharted territory’ for medical practitioners, service providers and patients provoking uncertainty</a:t>
            </a:r>
          </a:p>
          <a:p>
            <a:pPr marL="285750" indent="-285750">
              <a:buFont typeface="Arial"/>
              <a:buChar char="•"/>
            </a:pPr>
            <a:endParaRPr lang="en-GB" sz="2400" dirty="0"/>
          </a:p>
          <a:p>
            <a:pPr marL="285750" indent="-285750">
              <a:buFont typeface="Arial"/>
              <a:buChar char="•"/>
            </a:pPr>
            <a:r>
              <a:rPr lang="en-GB" sz="2400" dirty="0" smtClean="0"/>
              <a:t>THT(2017): </a:t>
            </a:r>
            <a:r>
              <a:rPr lang="en-GB" sz="2400" dirty="0"/>
              <a:t>main issues faced by PLHIV50+ in UK are poverty, inadequate social care, social isolation, loneliness and </a:t>
            </a:r>
            <a:r>
              <a:rPr lang="en-GB" sz="2400" dirty="0" smtClean="0"/>
              <a:t>self-stigma</a:t>
            </a:r>
            <a:endParaRPr lang="en-GB" sz="2400" dirty="0" smtClean="0"/>
          </a:p>
          <a:p>
            <a:pPr marL="285750" indent="-285750">
              <a:buFont typeface="Arial"/>
              <a:buChar char="•"/>
            </a:pPr>
            <a:endParaRPr lang="en-GB" sz="2400" dirty="0"/>
          </a:p>
          <a:p>
            <a:pPr marL="285750" indent="-285750">
              <a:buFont typeface="Arial"/>
              <a:buChar char="•"/>
            </a:pPr>
            <a:r>
              <a:rPr lang="en-GB" sz="2400" dirty="0" smtClean="0"/>
              <a:t>In the survey, loneliness is measured through the UCLA Three Item Loneliness Scale</a:t>
            </a:r>
            <a:endParaRPr lang="it-IT" sz="2400" dirty="0"/>
          </a:p>
        </p:txBody>
      </p:sp>
    </p:spTree>
    <p:extLst>
      <p:ext uri="{BB962C8B-B14F-4D97-AF65-F5344CB8AC3E}">
        <p14:creationId xmlns:p14="http://schemas.microsoft.com/office/powerpoint/2010/main" val="13113015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062" y="274638"/>
            <a:ext cx="8648090" cy="1143000"/>
          </a:xfrm>
        </p:spPr>
        <p:txBody>
          <a:bodyPr>
            <a:normAutofit fontScale="90000"/>
          </a:bodyPr>
          <a:lstStyle/>
          <a:p>
            <a:pPr algn="l"/>
            <a:r>
              <a:rPr lang="en-GB" b="1" dirty="0" smtClean="0"/>
              <a:t>The </a:t>
            </a:r>
            <a:r>
              <a:rPr lang="en-GB" b="1" dirty="0"/>
              <a:t>UCLA Three Item Loneliness Scale</a:t>
            </a:r>
            <a:r>
              <a:rPr lang="it-IT" dirty="0"/>
              <a:t/>
            </a:r>
            <a:br>
              <a:rPr lang="it-IT" dirty="0"/>
            </a:br>
            <a:endParaRPr lang="it-IT" dirty="0"/>
          </a:p>
        </p:txBody>
      </p:sp>
      <p:pic>
        <p:nvPicPr>
          <p:cNvPr id="4" name="Segnaposto contenuto 3"/>
          <p:cNvPicPr>
            <a:picLocks noGrp="1" noChangeAspect="1"/>
          </p:cNvPicPr>
          <p:nvPr>
            <p:ph idx="1"/>
          </p:nvPr>
        </p:nvPicPr>
        <p:blipFill>
          <a:blip r:embed="rId2"/>
          <a:srcRect l="-25698" r="-25698"/>
          <a:stretch>
            <a:fillRect/>
          </a:stretch>
        </p:blipFill>
        <p:spPr>
          <a:xfrm>
            <a:off x="-242604" y="1084438"/>
            <a:ext cx="9504337" cy="5408437"/>
          </a:xfrm>
        </p:spPr>
      </p:pic>
    </p:spTree>
    <p:extLst>
      <p:ext uri="{BB962C8B-B14F-4D97-AF65-F5344CB8AC3E}">
        <p14:creationId xmlns:p14="http://schemas.microsoft.com/office/powerpoint/2010/main" val="16266584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4186"/>
          </a:xfrm>
        </p:spPr>
        <p:txBody>
          <a:bodyPr>
            <a:normAutofit fontScale="90000"/>
          </a:bodyPr>
          <a:lstStyle/>
          <a:p>
            <a:pPr algn="l"/>
            <a:r>
              <a:rPr lang="it-IT" b="1" dirty="0" err="1" smtClean="0"/>
              <a:t>Questions</a:t>
            </a:r>
            <a:r>
              <a:rPr lang="it-IT" b="1" dirty="0" smtClean="0"/>
              <a:t> and </a:t>
            </a:r>
            <a:r>
              <a:rPr lang="it-IT" b="1" dirty="0" err="1" smtClean="0"/>
              <a:t>aim</a:t>
            </a:r>
            <a:endParaRPr lang="it-IT" b="1" dirty="0"/>
          </a:p>
        </p:txBody>
      </p:sp>
      <p:sp>
        <p:nvSpPr>
          <p:cNvPr id="3" name="Segnaposto contenuto 2"/>
          <p:cNvSpPr>
            <a:spLocks noGrp="1"/>
          </p:cNvSpPr>
          <p:nvPr>
            <p:ph idx="1"/>
          </p:nvPr>
        </p:nvSpPr>
        <p:spPr>
          <a:xfrm>
            <a:off x="285416" y="1298472"/>
            <a:ext cx="8401384" cy="4827691"/>
          </a:xfrm>
        </p:spPr>
        <p:txBody>
          <a:bodyPr>
            <a:normAutofit fontScale="92500"/>
          </a:bodyPr>
          <a:lstStyle/>
          <a:p>
            <a:pPr marL="514350" indent="-514350" algn="just">
              <a:buAutoNum type="arabicPeriod"/>
            </a:pPr>
            <a:r>
              <a:rPr lang="en-GB" sz="2600" dirty="0" smtClean="0"/>
              <a:t>Is this an adequate measure of loneliness for </a:t>
            </a:r>
            <a:r>
              <a:rPr lang="en-GB" sz="2600" dirty="0"/>
              <a:t>a population who has experienced strong social discrimination (in multiple forms) and has been dramatically changed by both medical innovations (less side effects and lack of ‘body visibility’) and cuts to </a:t>
            </a:r>
            <a:r>
              <a:rPr lang="en-GB" sz="2600" dirty="0" smtClean="0"/>
              <a:t>welfare benefits? </a:t>
            </a:r>
          </a:p>
          <a:p>
            <a:pPr marL="514350" indent="-514350" algn="just">
              <a:buAutoNum type="arabicPeriod"/>
            </a:pPr>
            <a:r>
              <a:rPr lang="en-GB" sz="2600" dirty="0" smtClean="0"/>
              <a:t>Can </a:t>
            </a:r>
            <a:r>
              <a:rPr lang="en-GB" sz="2600" dirty="0"/>
              <a:t>we analyse loneliness without </a:t>
            </a:r>
            <a:r>
              <a:rPr lang="en-GB" sz="2600" dirty="0" smtClean="0"/>
              <a:t>accounting for the </a:t>
            </a:r>
            <a:r>
              <a:rPr lang="en-GB" sz="2600" dirty="0"/>
              <a:t>multiple processes shaping people’s position into society?</a:t>
            </a:r>
            <a:endParaRPr lang="it-IT" sz="2600" dirty="0"/>
          </a:p>
          <a:p>
            <a:pPr marL="0" indent="0">
              <a:buNone/>
            </a:pPr>
            <a:endParaRPr lang="en-GB" sz="2600" dirty="0" smtClean="0"/>
          </a:p>
          <a:p>
            <a:pPr marL="0" indent="0" algn="just">
              <a:buNone/>
            </a:pPr>
            <a:r>
              <a:rPr lang="en-GB" sz="2600" u="sng" dirty="0" smtClean="0"/>
              <a:t>Main </a:t>
            </a:r>
            <a:r>
              <a:rPr lang="en-GB" sz="2600" u="sng" dirty="0"/>
              <a:t>aim</a:t>
            </a:r>
            <a:r>
              <a:rPr lang="en-GB" sz="2600" dirty="0"/>
              <a:t>: complicate the narrative on ‘loneliness’ </a:t>
            </a:r>
            <a:r>
              <a:rPr lang="en-GB" sz="2600" dirty="0" smtClean="0"/>
              <a:t>(and ‘</a:t>
            </a:r>
            <a:r>
              <a:rPr lang="en-GB" sz="2600" dirty="0" smtClean="0"/>
              <a:t>healthy’, ‘successful’ ageing) </a:t>
            </a:r>
            <a:r>
              <a:rPr lang="en-GB" sz="2600" dirty="0"/>
              <a:t>for PLHIV50+ by taking into account several factors who shape the experience of loneliness</a:t>
            </a:r>
            <a:endParaRPr lang="it-IT" sz="2600" dirty="0"/>
          </a:p>
          <a:p>
            <a:endParaRPr lang="it-IT" dirty="0"/>
          </a:p>
        </p:txBody>
      </p:sp>
    </p:spTree>
    <p:extLst>
      <p:ext uri="{BB962C8B-B14F-4D97-AF65-F5344CB8AC3E}">
        <p14:creationId xmlns:p14="http://schemas.microsoft.com/office/powerpoint/2010/main" val="27263260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81380"/>
          </a:xfrm>
        </p:spPr>
        <p:txBody>
          <a:bodyPr>
            <a:normAutofit fontScale="90000"/>
          </a:bodyPr>
          <a:lstStyle/>
          <a:p>
            <a:pPr algn="l"/>
            <a:r>
              <a:rPr lang="it-IT" b="1" dirty="0" smtClean="0"/>
              <a:t>The </a:t>
            </a:r>
            <a:r>
              <a:rPr lang="it-IT" b="1" dirty="0" err="1" smtClean="0"/>
              <a:t>research</a:t>
            </a:r>
            <a:endParaRPr lang="it-IT" b="1" dirty="0"/>
          </a:p>
        </p:txBody>
      </p:sp>
      <p:sp>
        <p:nvSpPr>
          <p:cNvPr id="3" name="Segnaposto contenuto 2"/>
          <p:cNvSpPr>
            <a:spLocks noGrp="1"/>
          </p:cNvSpPr>
          <p:nvPr>
            <p:ph idx="1"/>
          </p:nvPr>
        </p:nvSpPr>
        <p:spPr>
          <a:xfrm>
            <a:off x="128437" y="1526774"/>
            <a:ext cx="8805069" cy="5051197"/>
          </a:xfrm>
        </p:spPr>
        <p:txBody>
          <a:bodyPr>
            <a:normAutofit/>
          </a:bodyPr>
          <a:lstStyle/>
          <a:p>
            <a:endParaRPr lang="en-GB" sz="2400" dirty="0" smtClean="0"/>
          </a:p>
          <a:p>
            <a:r>
              <a:rPr lang="en-GB" sz="2400" dirty="0" smtClean="0"/>
              <a:t>Multi-method project funded by the EC about the life trajectories of gay/bi/queer/MSM men living with HIV in England and Italy</a:t>
            </a:r>
          </a:p>
          <a:p>
            <a:endParaRPr lang="en-GB" sz="2400" dirty="0"/>
          </a:p>
          <a:p>
            <a:r>
              <a:rPr lang="en-GB" sz="2400" dirty="0" smtClean="0"/>
              <a:t>48 completed biographic interviews so far (Bologna and Milan in Italy; Leicester and Manchester in England), 14 of them with men aged over 50 (7 in Italy, 7 in England) </a:t>
            </a:r>
          </a:p>
          <a:p>
            <a:endParaRPr lang="en-GB" sz="2400" dirty="0"/>
          </a:p>
          <a:p>
            <a:r>
              <a:rPr lang="en-GB" sz="2400" dirty="0" smtClean="0"/>
              <a:t>Interviews in two stages (stage 1: the participant is asked a general question about his life, I do not intervene or ask questions; stage 2: questions based on what emerged or missing during stage </a:t>
            </a:r>
            <a:r>
              <a:rPr lang="en-GB" sz="2400" dirty="0" smtClean="0"/>
              <a:t>1)</a:t>
            </a:r>
            <a:endParaRPr lang="en-GB" sz="2400" dirty="0"/>
          </a:p>
        </p:txBody>
      </p:sp>
      <p:pic>
        <p:nvPicPr>
          <p:cNvPr id="4" name="Immagine 3" descr="MarieCurieLogo.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135388" y="1"/>
            <a:ext cx="2008612" cy="2056244"/>
          </a:xfrm>
          <a:prstGeom prst="rect">
            <a:avLst/>
          </a:prstGeom>
        </p:spPr>
      </p:pic>
    </p:spTree>
    <p:extLst>
      <p:ext uri="{BB962C8B-B14F-4D97-AF65-F5344CB8AC3E}">
        <p14:creationId xmlns:p14="http://schemas.microsoft.com/office/powerpoint/2010/main" val="10651903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en-GB" sz="2900" b="1" dirty="0"/>
              <a:t>T</a:t>
            </a:r>
            <a:r>
              <a:rPr lang="en-GB" sz="2900" b="1" dirty="0" smtClean="0"/>
              <a:t>he </a:t>
            </a:r>
            <a:r>
              <a:rPr lang="en-GB" sz="2900" b="1" dirty="0"/>
              <a:t>temporality of loneliness (and the benefits of qualitative </a:t>
            </a:r>
            <a:r>
              <a:rPr lang="en-GB" sz="2900" b="1" dirty="0" smtClean="0"/>
              <a:t>deep methods)</a:t>
            </a:r>
            <a:endParaRPr lang="it-IT" sz="2900" dirty="0"/>
          </a:p>
        </p:txBody>
      </p:sp>
      <p:sp>
        <p:nvSpPr>
          <p:cNvPr id="3" name="Segnaposto contenuto 2"/>
          <p:cNvSpPr>
            <a:spLocks noGrp="1"/>
          </p:cNvSpPr>
          <p:nvPr>
            <p:ph idx="1"/>
          </p:nvPr>
        </p:nvSpPr>
        <p:spPr>
          <a:xfrm>
            <a:off x="299686" y="1600200"/>
            <a:ext cx="8562466" cy="4525963"/>
          </a:xfrm>
        </p:spPr>
        <p:txBody>
          <a:bodyPr>
            <a:normAutofit/>
          </a:bodyPr>
          <a:lstStyle/>
          <a:p>
            <a:r>
              <a:rPr lang="en-GB" sz="2400" dirty="0" smtClean="0"/>
              <a:t>Most studies on loneliness focused on the ‘survivor syndrome’, i.e. </a:t>
            </a:r>
            <a:r>
              <a:rPr lang="en-GB" sz="2400" dirty="0"/>
              <a:t>the struggle to cope with the loss of community members, friends and lovers</a:t>
            </a:r>
            <a:endParaRPr lang="it-IT" sz="2400" dirty="0"/>
          </a:p>
          <a:p>
            <a:endParaRPr lang="en-GB" sz="2400" dirty="0" smtClean="0"/>
          </a:p>
        </p:txBody>
      </p:sp>
      <p:pic>
        <p:nvPicPr>
          <p:cNvPr id="5" name="Immagine 4" descr="page_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3417" y="2768171"/>
            <a:ext cx="3282279" cy="3932870"/>
          </a:xfrm>
          <a:prstGeom prst="rect">
            <a:avLst/>
          </a:prstGeom>
        </p:spPr>
      </p:pic>
    </p:spTree>
    <p:extLst>
      <p:ext uri="{BB962C8B-B14F-4D97-AF65-F5344CB8AC3E}">
        <p14:creationId xmlns:p14="http://schemas.microsoft.com/office/powerpoint/2010/main" val="4883043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199792" y="256842"/>
            <a:ext cx="8662360" cy="5869322"/>
          </a:xfrm>
        </p:spPr>
        <p:txBody>
          <a:bodyPr>
            <a:normAutofit lnSpcReduction="10000"/>
          </a:bodyPr>
          <a:lstStyle/>
          <a:p>
            <a:pPr marL="0" indent="0">
              <a:buNone/>
            </a:pPr>
            <a:r>
              <a:rPr lang="en-GB" sz="2400" dirty="0"/>
              <a:t>PORTLAND (Manchester, aged over 60, living with HIV since the end of the 1980s):</a:t>
            </a:r>
          </a:p>
          <a:p>
            <a:pPr marL="0" indent="0">
              <a:buNone/>
            </a:pPr>
            <a:r>
              <a:rPr lang="en-GB" sz="2400" dirty="0"/>
              <a:t>“You struggle to cope with this, living in a small city [</a:t>
            </a:r>
            <a:r>
              <a:rPr lang="en-GB" sz="2400" i="1" dirty="0"/>
              <a:t>he was talking about living in Brighton in the 1990s</a:t>
            </a:r>
            <a:r>
              <a:rPr lang="en-GB" sz="2400" dirty="0"/>
              <a:t>] every month you realize someone else died,  somebody asks ‘have you seen...?’, we often did not know what really happened, you could only guess he was dead (...) I still find asking myself ‘why me’? ‘why did I survive’?</a:t>
            </a:r>
            <a:r>
              <a:rPr lang="en-GB" sz="2400" dirty="0" smtClean="0"/>
              <a:t>” [1</a:t>
            </a:r>
            <a:r>
              <a:rPr lang="en-GB" sz="2400" baseline="30000" dirty="0" smtClean="0"/>
              <a:t>st</a:t>
            </a:r>
            <a:r>
              <a:rPr lang="en-GB" sz="2400" dirty="0" smtClean="0"/>
              <a:t> interview]</a:t>
            </a:r>
            <a:endParaRPr lang="it-IT" sz="2400" dirty="0"/>
          </a:p>
          <a:p>
            <a:pPr marL="0" indent="0">
              <a:buNone/>
            </a:pPr>
            <a:endParaRPr lang="en-GB" sz="2400" dirty="0"/>
          </a:p>
          <a:p>
            <a:pPr marL="0" indent="0">
              <a:buNone/>
            </a:pPr>
            <a:endParaRPr lang="en-GB" sz="2400" dirty="0" smtClean="0"/>
          </a:p>
          <a:p>
            <a:pPr marL="0" indent="0">
              <a:buNone/>
            </a:pPr>
            <a:r>
              <a:rPr lang="en-GB" sz="2400" dirty="0" smtClean="0"/>
              <a:t>P</a:t>
            </a:r>
            <a:r>
              <a:rPr lang="en-GB" sz="2400" dirty="0"/>
              <a:t>: I am </a:t>
            </a:r>
            <a:r>
              <a:rPr lang="en-GB" sz="2400" dirty="0" smtClean="0"/>
              <a:t>a </a:t>
            </a:r>
            <a:r>
              <a:rPr lang="en-GB" sz="2400" dirty="0"/>
              <a:t>alcoholic, I am aware of </a:t>
            </a:r>
            <a:r>
              <a:rPr lang="en-GB" sz="2400" dirty="0" smtClean="0"/>
              <a:t>that.</a:t>
            </a:r>
            <a:endParaRPr lang="it-IT" sz="2400" dirty="0"/>
          </a:p>
          <a:p>
            <a:pPr marL="0" indent="0">
              <a:buNone/>
            </a:pPr>
            <a:r>
              <a:rPr lang="en-GB" sz="2400" dirty="0"/>
              <a:t>C: Could you elaborate on this, describe your habit maybe?</a:t>
            </a:r>
            <a:endParaRPr lang="it-IT" sz="2400" dirty="0"/>
          </a:p>
          <a:p>
            <a:pPr marL="0" indent="0">
              <a:buNone/>
            </a:pPr>
            <a:r>
              <a:rPr lang="en-GB" sz="2400" dirty="0"/>
              <a:t>P: (...) I’m </a:t>
            </a:r>
            <a:r>
              <a:rPr lang="en-GB" sz="2400" i="1" dirty="0"/>
              <a:t>bored</a:t>
            </a:r>
            <a:r>
              <a:rPr lang="en-GB" sz="2400" dirty="0"/>
              <a:t>, I’m </a:t>
            </a:r>
            <a:r>
              <a:rPr lang="en-GB" sz="2400" i="1" dirty="0"/>
              <a:t>lonely</a:t>
            </a:r>
            <a:r>
              <a:rPr lang="en-GB" sz="2400" dirty="0"/>
              <a:t>, I don’t know what to do after </a:t>
            </a:r>
            <a:r>
              <a:rPr lang="en-GB" sz="2400" dirty="0" smtClean="0"/>
              <a:t>2pm </a:t>
            </a:r>
            <a:r>
              <a:rPr lang="en-GB" sz="2400" dirty="0"/>
              <a:t>so I </a:t>
            </a:r>
            <a:r>
              <a:rPr lang="en-GB" sz="2400" dirty="0" smtClean="0"/>
              <a:t>drink </a:t>
            </a:r>
            <a:r>
              <a:rPr lang="en-GB" sz="2400" dirty="0"/>
              <a:t>(...</a:t>
            </a:r>
            <a:r>
              <a:rPr lang="en-GB" sz="2400" dirty="0" smtClean="0"/>
              <a:t>) </a:t>
            </a:r>
            <a:r>
              <a:rPr lang="en-GB" sz="2400" dirty="0"/>
              <a:t>there is nothing I really feel attached to, I know I’m </a:t>
            </a:r>
            <a:r>
              <a:rPr lang="en-GB" sz="2400" i="1" dirty="0" smtClean="0"/>
              <a:t>depressed</a:t>
            </a:r>
            <a:r>
              <a:rPr lang="en-GB" sz="2400" dirty="0"/>
              <a:t> </a:t>
            </a:r>
            <a:r>
              <a:rPr lang="en-GB" sz="2400" dirty="0" smtClean="0"/>
              <a:t>[2</a:t>
            </a:r>
            <a:r>
              <a:rPr lang="en-GB" sz="2400" baseline="30000" dirty="0" smtClean="0"/>
              <a:t>nd</a:t>
            </a:r>
            <a:r>
              <a:rPr lang="en-GB" sz="2400" dirty="0" smtClean="0"/>
              <a:t> interview; emphasis added]</a:t>
            </a:r>
            <a:endParaRPr lang="it-IT" sz="2400" dirty="0"/>
          </a:p>
          <a:p>
            <a:pPr marL="0" indent="0">
              <a:buNone/>
            </a:pPr>
            <a:endParaRPr lang="it-IT" dirty="0"/>
          </a:p>
        </p:txBody>
      </p:sp>
    </p:spTree>
    <p:extLst>
      <p:ext uri="{BB962C8B-B14F-4D97-AF65-F5344CB8AC3E}">
        <p14:creationId xmlns:p14="http://schemas.microsoft.com/office/powerpoint/2010/main" val="3943819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199" y="131949"/>
            <a:ext cx="8490577" cy="766993"/>
          </a:xfrm>
        </p:spPr>
        <p:txBody>
          <a:bodyPr>
            <a:normAutofit/>
          </a:bodyPr>
          <a:lstStyle/>
          <a:p>
            <a:pPr algn="l"/>
            <a:r>
              <a:rPr lang="en-AU" sz="4000" b="1" dirty="0" smtClean="0"/>
              <a:t>Portland’s list of </a:t>
            </a:r>
            <a:r>
              <a:rPr lang="en-AU" sz="4000" b="1" dirty="0" smtClean="0"/>
              <a:t>activities and contacts</a:t>
            </a:r>
            <a:endParaRPr lang="en-AU" sz="4000" b="1" dirty="0"/>
          </a:p>
        </p:txBody>
      </p:sp>
      <p:sp>
        <p:nvSpPr>
          <p:cNvPr id="4" name="Segnaposto contenuto 3"/>
          <p:cNvSpPr>
            <a:spLocks noGrp="1"/>
          </p:cNvSpPr>
          <p:nvPr>
            <p:ph idx="1"/>
          </p:nvPr>
        </p:nvSpPr>
        <p:spPr>
          <a:xfrm>
            <a:off x="199791" y="998824"/>
            <a:ext cx="8747986" cy="5479266"/>
          </a:xfrm>
        </p:spPr>
        <p:txBody>
          <a:bodyPr>
            <a:normAutofit fontScale="62500" lnSpcReduction="20000"/>
          </a:bodyPr>
          <a:lstStyle/>
          <a:p>
            <a:r>
              <a:rPr lang="en-GB" sz="3700" dirty="0" smtClean="0"/>
              <a:t>he </a:t>
            </a:r>
            <a:r>
              <a:rPr lang="en-GB" sz="3700" dirty="0"/>
              <a:t>volunteers for a NGO at least once a week + he is part of a special mentoring program for PLHIV, i.e. he has 1-to-1 </a:t>
            </a:r>
            <a:r>
              <a:rPr lang="en-GB" sz="3700" dirty="0" smtClean="0"/>
              <a:t>meetings </a:t>
            </a:r>
            <a:r>
              <a:rPr lang="en-GB" sz="3700" dirty="0"/>
              <a:t>out with people struggling to cope with their diagnosis or other </a:t>
            </a:r>
            <a:r>
              <a:rPr lang="en-GB" sz="3700" dirty="0" smtClean="0"/>
              <a:t>issues</a:t>
            </a:r>
          </a:p>
          <a:p>
            <a:pPr>
              <a:buFontTx/>
              <a:buChar char="-"/>
            </a:pPr>
            <a:endParaRPr lang="it-IT" sz="3700" dirty="0"/>
          </a:p>
          <a:p>
            <a:r>
              <a:rPr lang="en-GB" sz="3700" dirty="0" smtClean="0"/>
              <a:t>although </a:t>
            </a:r>
            <a:r>
              <a:rPr lang="en-GB" sz="3700" dirty="0"/>
              <a:t>retired, he still works at least 1 day a week for one of the former companies he worked for in the past (“it is just a hobby”</a:t>
            </a:r>
            <a:r>
              <a:rPr lang="en-GB" sz="3700" dirty="0" smtClean="0"/>
              <a:t>)</a:t>
            </a:r>
          </a:p>
          <a:p>
            <a:pPr>
              <a:buFontTx/>
              <a:buChar char="-"/>
            </a:pPr>
            <a:endParaRPr lang="it-IT" sz="3700" dirty="0"/>
          </a:p>
          <a:p>
            <a:r>
              <a:rPr lang="en-GB" sz="3700" dirty="0" smtClean="0"/>
              <a:t>he </a:t>
            </a:r>
            <a:r>
              <a:rPr lang="en-GB" sz="3700" dirty="0"/>
              <a:t>still has a very active sexual life (he said he has a range of between 4 and 10 partners a month, including group </a:t>
            </a:r>
            <a:r>
              <a:rPr lang="en-GB" sz="3700" dirty="0" smtClean="0"/>
              <a:t>sex meetings lasting few days)</a:t>
            </a:r>
          </a:p>
          <a:p>
            <a:endParaRPr lang="it-IT" sz="3700" dirty="0"/>
          </a:p>
          <a:p>
            <a:r>
              <a:rPr lang="en-GB" sz="3700" dirty="0" smtClean="0"/>
              <a:t>he </a:t>
            </a:r>
            <a:r>
              <a:rPr lang="en-GB" sz="3700" dirty="0"/>
              <a:t>has a couple of old friends he meets </a:t>
            </a:r>
            <a:r>
              <a:rPr lang="en-GB" sz="3700" dirty="0" smtClean="0"/>
              <a:t>on a monthly basis</a:t>
            </a:r>
          </a:p>
          <a:p>
            <a:endParaRPr lang="it-IT" sz="3700" dirty="0"/>
          </a:p>
          <a:p>
            <a:r>
              <a:rPr lang="en-GB" sz="3700" dirty="0" smtClean="0"/>
              <a:t>he </a:t>
            </a:r>
            <a:r>
              <a:rPr lang="en-GB" sz="3700" dirty="0"/>
              <a:t>has a former lover which he consider a dear friend living in Spain which he </a:t>
            </a:r>
            <a:r>
              <a:rPr lang="en-GB" sz="3700" dirty="0" smtClean="0"/>
              <a:t>usually visits once </a:t>
            </a:r>
            <a:r>
              <a:rPr lang="en-GB" sz="3700" dirty="0"/>
              <a:t>per year (+ he usually goes on another holiday trip per year)</a:t>
            </a:r>
            <a:endParaRPr lang="it-IT" sz="3700" dirty="0"/>
          </a:p>
          <a:p>
            <a:endParaRPr lang="it-IT" dirty="0"/>
          </a:p>
        </p:txBody>
      </p:sp>
    </p:spTree>
    <p:extLst>
      <p:ext uri="{BB962C8B-B14F-4D97-AF65-F5344CB8AC3E}">
        <p14:creationId xmlns:p14="http://schemas.microsoft.com/office/powerpoint/2010/main" val="1459412410"/>
      </p:ext>
    </p:extLst>
  </p:cSld>
  <p:clrMapOvr>
    <a:masterClrMapping/>
  </p:clrMapOvr>
</p:sld>
</file>

<file path=ppt/theme/theme1.xml><?xml version="1.0" encoding="utf-8"?>
<a:theme xmlns:a="http://schemas.openxmlformats.org/drawingml/2006/main" name=" Nero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Nero .thmx</Template>
  <TotalTime>115</TotalTime>
  <Words>1740</Words>
  <Application>Microsoft Macintosh PowerPoint</Application>
  <PresentationFormat>Presentazione su schermo (4:3)</PresentationFormat>
  <Paragraphs>85</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 Nero </vt:lpstr>
      <vt:lpstr>Presentazione di PowerPoint</vt:lpstr>
      <vt:lpstr>Background</vt:lpstr>
      <vt:lpstr>Background(2)</vt:lpstr>
      <vt:lpstr>The UCLA Three Item Loneliness Scale </vt:lpstr>
      <vt:lpstr>Questions and aim</vt:lpstr>
      <vt:lpstr>The research</vt:lpstr>
      <vt:lpstr>The temporality of loneliness (and the benefits of qualitative deep methods)</vt:lpstr>
      <vt:lpstr>Presentazione di PowerPoint</vt:lpstr>
      <vt:lpstr>Portland’s list of activities and contacts</vt:lpstr>
      <vt:lpstr>Presentazione di PowerPoint</vt:lpstr>
      <vt:lpstr>Presentazione di PowerPoint</vt:lpstr>
      <vt:lpstr>Presentazione di PowerPoint</vt:lpstr>
      <vt:lpstr>Benefits generating loneliness?</vt:lpstr>
      <vt:lpstr>Presentazione di PowerPoint</vt:lpstr>
      <vt:lpstr>Presentazione di PowerPoint</vt:lpstr>
      <vt:lpstr>Thanks for your attention! Questions and feedback welcome    difeliciantoniocesare@gmail.com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Cesare</dc:creator>
  <cp:lastModifiedBy>Cesare</cp:lastModifiedBy>
  <cp:revision>56</cp:revision>
  <dcterms:created xsi:type="dcterms:W3CDTF">2019-08-27T21:40:58Z</dcterms:created>
  <dcterms:modified xsi:type="dcterms:W3CDTF">2019-08-28T08:15:01Z</dcterms:modified>
</cp:coreProperties>
</file>