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62" r:id="rId3"/>
    <p:sldId id="273" r:id="rId4"/>
    <p:sldId id="274" r:id="rId5"/>
    <p:sldId id="275" r:id="rId6"/>
    <p:sldId id="276" r:id="rId7"/>
    <p:sldId id="277" r:id="rId8"/>
    <p:sldId id="278" r:id="rId9"/>
    <p:sldId id="279" r:id="rId10"/>
    <p:sldId id="280" r:id="rId11"/>
    <p:sldId id="281" r:id="rId12"/>
    <p:sldId id="272" r:id="rId1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52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smtClean="0"/>
              <a:t>Fare clic per modificare stile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27/09/19</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384227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27/09/19</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843674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stile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27/09/19</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665940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27/09/19</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296984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27/09/19</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98628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27/09/19</a:t>
            </a:fld>
            <a:endParaRPr lang="en-US">
              <a:solidFill>
                <a:prstClr val="white">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bri"/>
            </a:endParaRPr>
          </a:p>
        </p:txBody>
      </p:sp>
      <p:sp>
        <p:nvSpPr>
          <p:cNvPr id="7" name="Slide Number Placeholder 6"/>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215197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27/09/19</a:t>
            </a:fld>
            <a:endParaRPr lang="en-US">
              <a:solidFill>
                <a:prstClr val="white">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white">
                  <a:tint val="75000"/>
                </a:prstClr>
              </a:solidFill>
              <a:latin typeface="Calibri"/>
            </a:endParaRPr>
          </a:p>
        </p:txBody>
      </p:sp>
      <p:sp>
        <p:nvSpPr>
          <p:cNvPr id="9" name="Slide Number Placeholder 8"/>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2288138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27/09/19</a:t>
            </a:fld>
            <a:endParaRPr lang="en-US">
              <a:solidFill>
                <a:prstClr val="white">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white">
                  <a:tint val="75000"/>
                </a:prstClr>
              </a:solidFill>
              <a:latin typeface="Calibri"/>
            </a:endParaRPr>
          </a:p>
        </p:txBody>
      </p:sp>
      <p:sp>
        <p:nvSpPr>
          <p:cNvPr id="5" name="Slide Number Placeholder 4"/>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2981987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27/09/19</a:t>
            </a:fld>
            <a:endParaRPr lang="en-US">
              <a:solidFill>
                <a:prstClr val="white">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white">
                  <a:tint val="75000"/>
                </a:prstClr>
              </a:solidFill>
              <a:latin typeface="Calibri"/>
            </a:endParaRPr>
          </a:p>
        </p:txBody>
      </p:sp>
      <p:sp>
        <p:nvSpPr>
          <p:cNvPr id="4" name="Slide Number Placeholder 3"/>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3681807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27/09/19</a:t>
            </a:fld>
            <a:endParaRPr lang="en-US">
              <a:solidFill>
                <a:prstClr val="white">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bri"/>
            </a:endParaRPr>
          </a:p>
        </p:txBody>
      </p:sp>
      <p:sp>
        <p:nvSpPr>
          <p:cNvPr id="7" name="Slide Number Placeholder 6"/>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3004702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27/09/19</a:t>
            </a:fld>
            <a:endParaRPr lang="en-US">
              <a:solidFill>
                <a:prstClr val="white">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bri"/>
            </a:endParaRPr>
          </a:p>
        </p:txBody>
      </p:sp>
      <p:sp>
        <p:nvSpPr>
          <p:cNvPr id="7" name="Slide Number Placeholder 6"/>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41823317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6BFECD78-3C8E-49F2-8FAB-59489D168ABB}" type="datetimeFigureOut">
              <a:rPr lang="en-US" smtClean="0">
                <a:solidFill>
                  <a:prstClr val="white">
                    <a:tint val="75000"/>
                  </a:prstClr>
                </a:solidFill>
                <a:latin typeface="Calibri"/>
              </a:rPr>
              <a:pPr defTabSz="914400"/>
              <a:t>27/09/19</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0FB56013-B943-42BA-886F-6F9D4EB85E9D}" type="slidenum">
              <a:rPr lang="en-US" smtClean="0">
                <a:solidFill>
                  <a:prstClr val="white">
                    <a:tint val="75000"/>
                  </a:prstClr>
                </a:solidFill>
                <a:latin typeface="Calibri"/>
              </a:rPr>
              <a:pPr defTabSz="914400"/>
              <a:t>‹n.›</a:t>
            </a:fld>
            <a:endParaRPr lang="en-US">
              <a:solidFill>
                <a:prstClr val="white">
                  <a:tint val="75000"/>
                </a:prstClr>
              </a:solidFill>
              <a:latin typeface="Calibri"/>
            </a:endParaRPr>
          </a:p>
        </p:txBody>
      </p:sp>
    </p:spTree>
    <p:extLst>
      <p:ext uri="{BB962C8B-B14F-4D97-AF65-F5344CB8AC3E}">
        <p14:creationId xmlns:p14="http://schemas.microsoft.com/office/powerpoint/2010/main" val="155615649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a:xfrm>
            <a:off x="214209" y="3886200"/>
            <a:ext cx="8706020" cy="2834462"/>
          </a:xfrm>
        </p:spPr>
        <p:txBody>
          <a:bodyPr>
            <a:normAutofit fontScale="92500" lnSpcReduction="10000"/>
          </a:bodyPr>
          <a:lstStyle/>
          <a:p>
            <a:r>
              <a:rPr lang="en-GB" sz="3700" b="1" dirty="0"/>
              <a:t>The emotional geographies of HIV-positive gay migrants</a:t>
            </a:r>
            <a:r>
              <a:rPr lang="it-IT" sz="3700" b="1" dirty="0"/>
              <a:t> </a:t>
            </a:r>
            <a:r>
              <a:rPr lang="it-IT" sz="3700" b="1" dirty="0" smtClean="0"/>
              <a:t>in </a:t>
            </a:r>
            <a:r>
              <a:rPr lang="it-IT" sz="3700" b="1" dirty="0" err="1" smtClean="0"/>
              <a:t>England</a:t>
            </a:r>
            <a:r>
              <a:rPr lang="it-IT" sz="3700" b="1" dirty="0" smtClean="0"/>
              <a:t> and </a:t>
            </a:r>
            <a:r>
              <a:rPr lang="it-IT" sz="3700" b="1" dirty="0" err="1" smtClean="0"/>
              <a:t>Italy</a:t>
            </a:r>
            <a:endParaRPr lang="it-IT" sz="3700" b="1" dirty="0" smtClean="0"/>
          </a:p>
          <a:p>
            <a:r>
              <a:rPr lang="it-IT" sz="2600" dirty="0" smtClean="0"/>
              <a:t>Cesare Di </a:t>
            </a:r>
            <a:r>
              <a:rPr lang="it-IT" sz="2600" dirty="0" err="1" smtClean="0"/>
              <a:t>Feliciantonio</a:t>
            </a:r>
            <a:endParaRPr lang="it-IT" sz="2600" dirty="0" smtClean="0"/>
          </a:p>
          <a:p>
            <a:r>
              <a:rPr lang="it-IT" sz="2600" dirty="0" err="1" smtClean="0"/>
              <a:t>University</a:t>
            </a:r>
            <a:r>
              <a:rPr lang="it-IT" sz="2600" dirty="0" smtClean="0"/>
              <a:t> of </a:t>
            </a:r>
            <a:r>
              <a:rPr lang="it-IT" sz="2600" dirty="0" smtClean="0"/>
              <a:t>Leicester &amp; Manchester </a:t>
            </a:r>
            <a:r>
              <a:rPr lang="it-IT" sz="2600" dirty="0" err="1" smtClean="0"/>
              <a:t>Metropolitan</a:t>
            </a:r>
            <a:r>
              <a:rPr lang="it-IT" sz="2600" dirty="0" smtClean="0"/>
              <a:t> </a:t>
            </a:r>
            <a:r>
              <a:rPr lang="it-IT" sz="2600" dirty="0" err="1" smtClean="0"/>
              <a:t>University</a:t>
            </a:r>
            <a:endParaRPr lang="it-IT" sz="2600" dirty="0" smtClean="0"/>
          </a:p>
          <a:p>
            <a:endParaRPr lang="it-IT" dirty="0"/>
          </a:p>
          <a:p>
            <a:r>
              <a:rPr lang="en-GB" sz="2200" dirty="0" smtClean="0"/>
              <a:t>V European Geographies  of Sexualities Conference Prague</a:t>
            </a:r>
            <a:endParaRPr lang="it-IT" sz="2200" dirty="0"/>
          </a:p>
        </p:txBody>
      </p:sp>
      <p:pic>
        <p:nvPicPr>
          <p:cNvPr id="4" name="Immagine 3" descr="mht_infographic_symptoms_myhivteam.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081"/>
            <a:ext cx="9144000" cy="3695531"/>
          </a:xfrm>
          <a:prstGeom prst="rect">
            <a:avLst/>
          </a:prstGeom>
        </p:spPr>
      </p:pic>
    </p:spTree>
    <p:extLst>
      <p:ext uri="{BB962C8B-B14F-4D97-AF65-F5344CB8AC3E}">
        <p14:creationId xmlns:p14="http://schemas.microsoft.com/office/powerpoint/2010/main" val="42187057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37695"/>
            <a:ext cx="8229600" cy="703777"/>
          </a:xfrm>
        </p:spPr>
        <p:txBody>
          <a:bodyPr>
            <a:normAutofit/>
          </a:bodyPr>
          <a:lstStyle/>
          <a:p>
            <a:r>
              <a:rPr lang="en-GB" sz="3600" b="1" dirty="0"/>
              <a:t>Ambivalent </a:t>
            </a:r>
            <a:r>
              <a:rPr lang="en-GB" sz="3600" b="1" dirty="0" smtClean="0"/>
              <a:t>emotions (6)</a:t>
            </a:r>
            <a:r>
              <a:rPr lang="en-GB" sz="3600" b="1" dirty="0"/>
              <a:t>: the </a:t>
            </a:r>
            <a:r>
              <a:rPr lang="en-GB" sz="3600" b="1" dirty="0" smtClean="0"/>
              <a:t>interview</a:t>
            </a:r>
            <a:endParaRPr lang="en-GB" sz="3600" dirty="0"/>
          </a:p>
        </p:txBody>
      </p:sp>
      <p:sp>
        <p:nvSpPr>
          <p:cNvPr id="3" name="Segnaposto contenuto 2"/>
          <p:cNvSpPr>
            <a:spLocks noGrp="1"/>
          </p:cNvSpPr>
          <p:nvPr>
            <p:ph idx="1"/>
          </p:nvPr>
        </p:nvSpPr>
        <p:spPr>
          <a:xfrm>
            <a:off x="107103" y="1009767"/>
            <a:ext cx="8859027" cy="5645516"/>
          </a:xfrm>
        </p:spPr>
        <p:txBody>
          <a:bodyPr>
            <a:normAutofit/>
          </a:bodyPr>
          <a:lstStyle/>
          <a:p>
            <a:pPr marL="0" indent="0" algn="just">
              <a:buNone/>
            </a:pPr>
            <a:r>
              <a:rPr lang="en-GB" sz="2400" dirty="0" smtClean="0"/>
              <a:t>“I am a friend of THOMAS, I would be interested in being interviewed, (...), THOMAS told me it was very useful for him, I would like to help you” (message received from TARIQ)</a:t>
            </a:r>
          </a:p>
          <a:p>
            <a:pPr marL="0" indent="0" algn="just">
              <a:buNone/>
            </a:pPr>
            <a:endParaRPr lang="en-GB" sz="2400" dirty="0"/>
          </a:p>
          <a:p>
            <a:pPr marL="0" indent="0" algn="just">
              <a:buNone/>
            </a:pPr>
            <a:r>
              <a:rPr lang="en-GB" sz="2400" dirty="0" smtClean="0"/>
              <a:t>“ I am not sure I want to do the second part [of the interview], is it a problem? </a:t>
            </a:r>
            <a:r>
              <a:rPr lang="it-IT" sz="2400" dirty="0" smtClean="0"/>
              <a:t>T</a:t>
            </a:r>
            <a:r>
              <a:rPr lang="en-GB" sz="2400" dirty="0" smtClean="0"/>
              <a:t>his is a bit too much for me” (THOMAS at the end of 1</a:t>
            </a:r>
            <a:r>
              <a:rPr lang="en-GB" sz="2400" baseline="30000" dirty="0" smtClean="0"/>
              <a:t>st</a:t>
            </a:r>
            <a:r>
              <a:rPr lang="en-GB" sz="2400" dirty="0" smtClean="0"/>
              <a:t> interview)</a:t>
            </a:r>
          </a:p>
          <a:p>
            <a:pPr marL="0" indent="0" algn="just">
              <a:buNone/>
            </a:pPr>
            <a:endParaRPr lang="en-GB" sz="2400" dirty="0"/>
          </a:p>
          <a:p>
            <a:pPr marL="0" indent="0" algn="just">
              <a:buNone/>
            </a:pPr>
            <a:r>
              <a:rPr lang="en-GB" sz="2400" dirty="0" smtClean="0"/>
              <a:t>“Thanks </a:t>
            </a:r>
            <a:r>
              <a:rPr lang="en-GB" sz="2400" dirty="0" err="1" smtClean="0"/>
              <a:t>Cesare</a:t>
            </a:r>
            <a:r>
              <a:rPr lang="en-GB" sz="2400" dirty="0" smtClean="0"/>
              <a:t>, yesterday was really important” (THOMAS, text sent the day after 1</a:t>
            </a:r>
            <a:r>
              <a:rPr lang="en-GB" sz="2400" baseline="30000" dirty="0" smtClean="0"/>
              <a:t>st</a:t>
            </a:r>
            <a:r>
              <a:rPr lang="en-GB" sz="2400" dirty="0" smtClean="0"/>
              <a:t> interview)</a:t>
            </a:r>
          </a:p>
          <a:p>
            <a:pPr marL="0" indent="0" algn="just">
              <a:buNone/>
            </a:pPr>
            <a:endParaRPr lang="en-GB" sz="2400" dirty="0"/>
          </a:p>
          <a:p>
            <a:pPr marL="0" indent="0" algn="just">
              <a:buNone/>
            </a:pPr>
            <a:r>
              <a:rPr lang="en-GB" sz="2400" dirty="0" smtClean="0"/>
              <a:t>“I am so happy to do this, it has helped me to figure out few things” (THOMAS, response to my invitation for a second interview)</a:t>
            </a:r>
          </a:p>
        </p:txBody>
      </p:sp>
    </p:spTree>
    <p:extLst>
      <p:ext uri="{BB962C8B-B14F-4D97-AF65-F5344CB8AC3E}">
        <p14:creationId xmlns:p14="http://schemas.microsoft.com/office/powerpoint/2010/main" val="308937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a:p>
        </p:txBody>
      </p:sp>
      <p:sp>
        <p:nvSpPr>
          <p:cNvPr id="3" name="Segnaposto contenuto 2"/>
          <p:cNvSpPr>
            <a:spLocks noGrp="1"/>
          </p:cNvSpPr>
          <p:nvPr>
            <p:ph idx="1"/>
          </p:nvPr>
        </p:nvSpPr>
        <p:spPr>
          <a:xfrm>
            <a:off x="183607" y="1600200"/>
            <a:ext cx="8503193" cy="4525963"/>
          </a:xfrm>
        </p:spPr>
        <p:txBody>
          <a:bodyPr>
            <a:normAutofit/>
          </a:bodyPr>
          <a:lstStyle/>
          <a:p>
            <a:r>
              <a:rPr lang="en-GB" sz="2400" dirty="0" smtClean="0"/>
              <a:t>Emotions and place as co-constitutive and moment-based</a:t>
            </a:r>
          </a:p>
          <a:p>
            <a:endParaRPr lang="en-GB" sz="2400" dirty="0" smtClean="0"/>
          </a:p>
          <a:p>
            <a:r>
              <a:rPr lang="en-GB" sz="2400" dirty="0" smtClean="0"/>
              <a:t>The relationship between place and emotions framed in relation to another place (and the emotions associated to it)</a:t>
            </a:r>
          </a:p>
          <a:p>
            <a:endParaRPr lang="en-GB" sz="2400" dirty="0"/>
          </a:p>
          <a:p>
            <a:r>
              <a:rPr lang="en-GB" sz="2400" dirty="0" smtClean="0"/>
              <a:t>Impossibility to reduce the experience of migration and HIV to unambiguous emotions</a:t>
            </a:r>
          </a:p>
          <a:p>
            <a:endParaRPr lang="en-GB" sz="2400" dirty="0"/>
          </a:p>
          <a:p>
            <a:r>
              <a:rPr lang="en-GB" sz="2400" dirty="0" smtClean="0"/>
              <a:t>Acknowledging the constitutive and generative function of the biographic  interview</a:t>
            </a:r>
          </a:p>
          <a:p>
            <a:endParaRPr lang="en-GB" sz="2400" dirty="0"/>
          </a:p>
        </p:txBody>
      </p:sp>
    </p:spTree>
    <p:extLst>
      <p:ext uri="{BB962C8B-B14F-4D97-AF65-F5344CB8AC3E}">
        <p14:creationId xmlns:p14="http://schemas.microsoft.com/office/powerpoint/2010/main" val="3888929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5617889"/>
          </a:xfrm>
        </p:spPr>
        <p:txBody>
          <a:bodyPr>
            <a:normAutofit/>
          </a:bodyPr>
          <a:lstStyle/>
          <a:p>
            <a:r>
              <a:rPr lang="it-IT" sz="3800" dirty="0" err="1" smtClean="0"/>
              <a:t>Thanks</a:t>
            </a:r>
            <a:r>
              <a:rPr lang="it-IT" sz="3800" dirty="0" smtClean="0"/>
              <a:t> for </a:t>
            </a:r>
            <a:r>
              <a:rPr lang="it-IT" sz="3800" dirty="0" err="1" smtClean="0"/>
              <a:t>your</a:t>
            </a:r>
            <a:r>
              <a:rPr lang="it-IT" sz="3800" dirty="0" smtClean="0"/>
              <a:t> </a:t>
            </a:r>
            <a:r>
              <a:rPr lang="it-IT" sz="3800" dirty="0" err="1" smtClean="0"/>
              <a:t>attention</a:t>
            </a:r>
            <a:r>
              <a:rPr lang="it-IT" sz="3800" dirty="0" smtClean="0"/>
              <a:t>!</a:t>
            </a:r>
            <a:br>
              <a:rPr lang="it-IT" sz="3800" dirty="0" smtClean="0"/>
            </a:br>
            <a:r>
              <a:rPr lang="it-IT" sz="3800" dirty="0" err="1" smtClean="0"/>
              <a:t>Questions</a:t>
            </a:r>
            <a:r>
              <a:rPr lang="it-IT" sz="3800" dirty="0" smtClean="0"/>
              <a:t> and feedback welcome  </a:t>
            </a:r>
            <a:r>
              <a:rPr lang="it-IT" sz="3800" dirty="0" smtClean="0">
                <a:sym typeface="Wingdings"/>
              </a:rPr>
              <a:t></a:t>
            </a:r>
            <a:r>
              <a:rPr lang="it-IT" sz="3800" dirty="0" smtClean="0"/>
              <a:t/>
            </a:r>
            <a:br>
              <a:rPr lang="it-IT" sz="3800" dirty="0" smtClean="0"/>
            </a:br>
            <a:r>
              <a:rPr lang="it-IT" sz="3800" dirty="0"/>
              <a:t/>
            </a:r>
            <a:br>
              <a:rPr lang="it-IT" sz="3800" dirty="0"/>
            </a:br>
            <a:r>
              <a:rPr lang="it-IT" sz="3800" dirty="0" err="1" smtClean="0"/>
              <a:t>difeliciantoniocesare@gmail.com</a:t>
            </a:r>
            <a:r>
              <a:rPr lang="it-IT" sz="3800" dirty="0" smtClean="0"/>
              <a:t/>
            </a:r>
            <a:br>
              <a:rPr lang="it-IT" sz="3800" dirty="0" smtClean="0"/>
            </a:br>
            <a:r>
              <a:rPr lang="it-IT" sz="3800" dirty="0"/>
              <a:t/>
            </a:r>
            <a:br>
              <a:rPr lang="it-IT" sz="3800" dirty="0"/>
            </a:br>
            <a:endParaRPr lang="it-IT" sz="3800" dirty="0"/>
          </a:p>
        </p:txBody>
      </p:sp>
    </p:spTree>
    <p:extLst>
      <p:ext uri="{BB962C8B-B14F-4D97-AF65-F5344CB8AC3E}">
        <p14:creationId xmlns:p14="http://schemas.microsoft.com/office/powerpoint/2010/main" val="2176708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81380"/>
          </a:xfrm>
        </p:spPr>
        <p:txBody>
          <a:bodyPr>
            <a:normAutofit fontScale="90000"/>
          </a:bodyPr>
          <a:lstStyle/>
          <a:p>
            <a:pPr algn="l"/>
            <a:r>
              <a:rPr lang="it-IT" b="1" dirty="0" smtClean="0"/>
              <a:t>The </a:t>
            </a:r>
            <a:r>
              <a:rPr lang="it-IT" b="1" dirty="0" err="1" smtClean="0"/>
              <a:t>research</a:t>
            </a:r>
            <a:endParaRPr lang="it-IT" b="1" dirty="0"/>
          </a:p>
        </p:txBody>
      </p:sp>
      <p:sp>
        <p:nvSpPr>
          <p:cNvPr id="3" name="Segnaposto contenuto 2"/>
          <p:cNvSpPr>
            <a:spLocks noGrp="1"/>
          </p:cNvSpPr>
          <p:nvPr>
            <p:ph idx="1"/>
          </p:nvPr>
        </p:nvSpPr>
        <p:spPr>
          <a:xfrm>
            <a:off x="128437" y="1361656"/>
            <a:ext cx="8805069" cy="5354824"/>
          </a:xfrm>
        </p:spPr>
        <p:txBody>
          <a:bodyPr>
            <a:normAutofit/>
          </a:bodyPr>
          <a:lstStyle/>
          <a:p>
            <a:endParaRPr lang="en-GB" sz="2400" dirty="0" smtClean="0"/>
          </a:p>
          <a:p>
            <a:r>
              <a:rPr lang="en-GB" sz="2400" dirty="0" smtClean="0"/>
              <a:t>Multi-method project funded by the EC about the life trajectories of gay/bi/queer/MSM men living with HIV in England and Italy</a:t>
            </a:r>
          </a:p>
          <a:p>
            <a:endParaRPr lang="en-GB" sz="2400" dirty="0"/>
          </a:p>
          <a:p>
            <a:r>
              <a:rPr lang="en-GB" sz="2400" dirty="0" smtClean="0"/>
              <a:t>51</a:t>
            </a:r>
            <a:r>
              <a:rPr lang="en-GB" sz="2400" dirty="0" smtClean="0"/>
              <a:t> </a:t>
            </a:r>
            <a:r>
              <a:rPr lang="en-GB" sz="2400" dirty="0" smtClean="0"/>
              <a:t>completed biographic interviews so far (Bologna and Milan in Italy; </a:t>
            </a:r>
            <a:r>
              <a:rPr lang="en-GB" sz="2400" dirty="0" smtClean="0"/>
              <a:t>Leicester, London </a:t>
            </a:r>
            <a:r>
              <a:rPr lang="en-GB" sz="2400" dirty="0" smtClean="0"/>
              <a:t>and Manchester in England</a:t>
            </a:r>
            <a:r>
              <a:rPr lang="en-GB" sz="2400" dirty="0" smtClean="0"/>
              <a:t>)</a:t>
            </a:r>
          </a:p>
          <a:p>
            <a:endParaRPr lang="en-GB" sz="2400" dirty="0"/>
          </a:p>
          <a:p>
            <a:r>
              <a:rPr lang="it-IT" sz="2400" dirty="0" err="1" smtClean="0"/>
              <a:t>F</a:t>
            </a:r>
            <a:r>
              <a:rPr lang="en-GB" sz="2400" dirty="0" err="1" smtClean="0"/>
              <a:t>ocus</a:t>
            </a:r>
            <a:r>
              <a:rPr lang="en-GB" sz="2400" dirty="0" smtClean="0"/>
              <a:t>:  28 interviews (Italy and Italian migrants in England)</a:t>
            </a:r>
          </a:p>
          <a:p>
            <a:endParaRPr lang="en-GB" sz="2400" dirty="0"/>
          </a:p>
          <a:p>
            <a:r>
              <a:rPr lang="en-GB" sz="2400" dirty="0" smtClean="0"/>
              <a:t>Interviews in two stages (stage 1: the participant is asked a general question about his life, I do not intervene or ask questions; stage 2: questions based on what emerged or missing during stage 1)</a:t>
            </a:r>
            <a:endParaRPr lang="en-GB" sz="2400" dirty="0"/>
          </a:p>
        </p:txBody>
      </p:sp>
      <p:pic>
        <p:nvPicPr>
          <p:cNvPr id="4" name="Immagine 3" descr="MarieCurieLogo.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90172" y="1"/>
            <a:ext cx="1753827" cy="1759441"/>
          </a:xfrm>
          <a:prstGeom prst="rect">
            <a:avLst/>
          </a:prstGeom>
        </p:spPr>
      </p:pic>
    </p:spTree>
    <p:extLst>
      <p:ext uri="{BB962C8B-B14F-4D97-AF65-F5344CB8AC3E}">
        <p14:creationId xmlns:p14="http://schemas.microsoft.com/office/powerpoint/2010/main" val="32259837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0" y="229492"/>
            <a:ext cx="9144000" cy="6456389"/>
          </a:xfrm>
        </p:spPr>
        <p:txBody>
          <a:bodyPr>
            <a:normAutofit/>
          </a:bodyPr>
          <a:lstStyle/>
          <a:p>
            <a:pPr algn="just">
              <a:spcAft>
                <a:spcPts val="0"/>
              </a:spcAft>
            </a:pPr>
            <a:r>
              <a:rPr lang="en-GB" sz="2400" dirty="0" err="1">
                <a:ea typeface="ＭＳ 明朝"/>
                <a:cs typeface="Times New Roman"/>
              </a:rPr>
              <a:t>Boccagni</a:t>
            </a:r>
            <a:r>
              <a:rPr lang="en-GB" sz="2400" dirty="0">
                <a:ea typeface="ＭＳ 明朝"/>
                <a:cs typeface="Times New Roman"/>
              </a:rPr>
              <a:t> and </a:t>
            </a:r>
            <a:r>
              <a:rPr lang="en-GB" sz="2400" dirty="0" err="1">
                <a:ea typeface="ＭＳ 明朝"/>
                <a:cs typeface="Times New Roman"/>
              </a:rPr>
              <a:t>Baldassar</a:t>
            </a:r>
            <a:r>
              <a:rPr lang="en-GB" sz="2400" dirty="0">
                <a:ea typeface="ＭＳ 明朝"/>
                <a:cs typeface="Times New Roman"/>
              </a:rPr>
              <a:t> (2015</a:t>
            </a:r>
            <a:r>
              <a:rPr lang="en-GB" sz="2400" dirty="0" smtClean="0">
                <a:ea typeface="ＭＳ 明朝"/>
                <a:cs typeface="Times New Roman"/>
              </a:rPr>
              <a:t>): </a:t>
            </a:r>
            <a:r>
              <a:rPr lang="en-GB" sz="2400" dirty="0">
                <a:ea typeface="ＭＳ 明朝"/>
                <a:cs typeface="Times New Roman"/>
              </a:rPr>
              <a:t>the migration process offers a </a:t>
            </a:r>
            <a:r>
              <a:rPr lang="en-GB" sz="2400" dirty="0" smtClean="0">
                <a:ea typeface="ＭＳ 明朝"/>
                <a:cs typeface="Times New Roman"/>
              </a:rPr>
              <a:t>poignant</a:t>
            </a:r>
            <a:r>
              <a:rPr lang="it-IT" sz="2400" dirty="0" smtClean="0">
                <a:ea typeface="ＭＳ 明朝"/>
                <a:cs typeface="Times New Roman"/>
              </a:rPr>
              <a:t> </a:t>
            </a:r>
            <a:r>
              <a:rPr lang="en-GB" sz="2400" dirty="0" smtClean="0">
                <a:ea typeface="ＭＳ 明朝"/>
                <a:cs typeface="Times New Roman"/>
              </a:rPr>
              <a:t>window </a:t>
            </a:r>
            <a:r>
              <a:rPr lang="en-GB" sz="2400" dirty="0">
                <a:ea typeface="ＭＳ 明朝"/>
                <a:cs typeface="Times New Roman"/>
              </a:rPr>
              <a:t>from which to view emotions, in the light of their </a:t>
            </a:r>
            <a:r>
              <a:rPr lang="en-GB" sz="2400" dirty="0" err="1" smtClean="0">
                <a:ea typeface="ＭＳ 明朝"/>
                <a:cs typeface="Times New Roman"/>
              </a:rPr>
              <a:t>everchanging</a:t>
            </a:r>
            <a:r>
              <a:rPr lang="it-IT" sz="2400" dirty="0" smtClean="0">
                <a:ea typeface="ＭＳ 明朝"/>
                <a:cs typeface="Times New Roman"/>
              </a:rPr>
              <a:t> </a:t>
            </a:r>
            <a:r>
              <a:rPr lang="en-GB" sz="2400" dirty="0" smtClean="0">
                <a:ea typeface="ＭＳ 明朝"/>
                <a:cs typeface="Times New Roman"/>
              </a:rPr>
              <a:t>cultural </a:t>
            </a:r>
            <a:r>
              <a:rPr lang="en-GB" sz="2400" dirty="0">
                <a:ea typeface="ＭＳ 明朝"/>
                <a:cs typeface="Times New Roman"/>
              </a:rPr>
              <a:t>bases, transforming  emotional life through </a:t>
            </a:r>
            <a:r>
              <a:rPr lang="en-GB" sz="2400" dirty="0" smtClean="0">
                <a:ea typeface="ＭＳ 明朝"/>
                <a:cs typeface="Times New Roman"/>
              </a:rPr>
              <a:t>hybrid </a:t>
            </a:r>
            <a:r>
              <a:rPr lang="en-GB" sz="2400" dirty="0">
                <a:ea typeface="ＭＳ 明朝"/>
                <a:cs typeface="Times New Roman"/>
              </a:rPr>
              <a:t>cultures of emotion or emotional trajectories brought about by emotions </a:t>
            </a:r>
            <a:r>
              <a:rPr lang="en-GB" sz="2400" u="sng" dirty="0">
                <a:ea typeface="ＭＳ 明朝"/>
                <a:cs typeface="Times New Roman"/>
              </a:rPr>
              <a:t>on the move and out of place</a:t>
            </a:r>
            <a:r>
              <a:rPr lang="en-GB" sz="2400" dirty="0">
                <a:ea typeface="ＭＳ 明朝"/>
                <a:cs typeface="Times New Roman"/>
              </a:rPr>
              <a:t>. </a:t>
            </a:r>
            <a:endParaRPr lang="en-GB" sz="2400" dirty="0" smtClean="0">
              <a:ea typeface="ＭＳ 明朝"/>
              <a:cs typeface="Times New Roman"/>
            </a:endParaRPr>
          </a:p>
          <a:p>
            <a:pPr algn="just">
              <a:spcAft>
                <a:spcPts val="0"/>
              </a:spcAft>
            </a:pPr>
            <a:endParaRPr lang="en-GB" sz="2400" dirty="0" smtClean="0">
              <a:ea typeface="ＭＳ 明朝"/>
              <a:cs typeface="Times New Roman"/>
            </a:endParaRPr>
          </a:p>
          <a:p>
            <a:pPr algn="just">
              <a:spcAft>
                <a:spcPts val="0"/>
              </a:spcAft>
            </a:pPr>
            <a:endParaRPr lang="en-GB" sz="2400" dirty="0">
              <a:ea typeface="ＭＳ 明朝"/>
              <a:cs typeface="Times New Roman"/>
            </a:endParaRPr>
          </a:p>
          <a:p>
            <a:pPr algn="just">
              <a:spcAft>
                <a:spcPts val="0"/>
              </a:spcAft>
            </a:pPr>
            <a:r>
              <a:rPr lang="en-GB" sz="2400" dirty="0" smtClean="0">
                <a:ea typeface="ＭＳ 明朝"/>
                <a:cs typeface="Times New Roman"/>
              </a:rPr>
              <a:t>Pain (2001): migration </a:t>
            </a:r>
            <a:r>
              <a:rPr lang="en-GB" sz="2400" dirty="0">
                <a:ea typeface="ＭＳ 明朝"/>
                <a:cs typeface="Times New Roman"/>
              </a:rPr>
              <a:t>is not a linear movement of ‘leaving behind’ a problematic home for the exile: home is a site of attachment which engages us in complex multidimensional relations, encompassing multiple returns to the past and renegotiations in the future.</a:t>
            </a:r>
            <a:endParaRPr lang="it-IT" sz="2400" dirty="0">
              <a:ea typeface="ＭＳ 明朝"/>
              <a:cs typeface="Times New Roman"/>
            </a:endParaRPr>
          </a:p>
          <a:p>
            <a:pPr algn="just"/>
            <a:endParaRPr lang="en-GB" sz="2400" dirty="0"/>
          </a:p>
        </p:txBody>
      </p:sp>
    </p:spTree>
    <p:extLst>
      <p:ext uri="{BB962C8B-B14F-4D97-AF65-F5344CB8AC3E}">
        <p14:creationId xmlns:p14="http://schemas.microsoft.com/office/powerpoint/2010/main" val="2886108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90713" y="501757"/>
            <a:ext cx="8473104" cy="4154983"/>
          </a:xfrm>
          <a:prstGeom prst="rect">
            <a:avLst/>
          </a:prstGeom>
          <a:noFill/>
        </p:spPr>
        <p:txBody>
          <a:bodyPr wrap="square" rtlCol="0">
            <a:spAutoFit/>
          </a:bodyPr>
          <a:lstStyle/>
          <a:p>
            <a:pPr algn="just"/>
            <a:r>
              <a:rPr lang="en-GB" sz="2400" dirty="0"/>
              <a:t>“Love, whether it is for a partner, lover or friend, or for a child, parents or other kin, is so often a key factor in the desire and the decision to move to a place where one’s feelings, ambitions and expectations – emotional, sexual, political, economic, hedonistic etc. – can be lived more fully and freely. (...)  Like love, and sometimes alongside it, sex can play a decisive role in the imagination and enactment of the choice to migrate. The fact that some of these relationships change and sour later on, or that one or both of the people had, or develop, exploitative plans, does not diminish the original feeling in the imagination, motivation and realisation of migration</a:t>
            </a:r>
            <a:r>
              <a:rPr lang="en-GB" sz="2400" dirty="0" smtClean="0"/>
              <a:t>.” (Mai and King, 2009: 296) </a:t>
            </a:r>
            <a:endParaRPr lang="en-US" sz="2400" dirty="0"/>
          </a:p>
        </p:txBody>
      </p:sp>
    </p:spTree>
    <p:extLst>
      <p:ext uri="{BB962C8B-B14F-4D97-AF65-F5344CB8AC3E}">
        <p14:creationId xmlns:p14="http://schemas.microsoft.com/office/powerpoint/2010/main" val="1911671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995"/>
            <a:ext cx="8229600" cy="749675"/>
          </a:xfrm>
        </p:spPr>
        <p:txBody>
          <a:bodyPr>
            <a:normAutofit/>
          </a:bodyPr>
          <a:lstStyle/>
          <a:p>
            <a:r>
              <a:rPr lang="en-GB" sz="3600" b="1" dirty="0" smtClean="0"/>
              <a:t>Ambivalent emotions (1): Italy</a:t>
            </a:r>
            <a:endParaRPr lang="en-GB" sz="3600" b="1" dirty="0"/>
          </a:p>
        </p:txBody>
      </p:sp>
      <p:sp>
        <p:nvSpPr>
          <p:cNvPr id="3" name="Segnaposto contenuto 2"/>
          <p:cNvSpPr>
            <a:spLocks noGrp="1"/>
          </p:cNvSpPr>
          <p:nvPr>
            <p:ph idx="1"/>
          </p:nvPr>
        </p:nvSpPr>
        <p:spPr>
          <a:xfrm>
            <a:off x="198907" y="1254559"/>
            <a:ext cx="8706022" cy="5324225"/>
          </a:xfrm>
        </p:spPr>
        <p:txBody>
          <a:bodyPr>
            <a:normAutofit/>
          </a:bodyPr>
          <a:lstStyle/>
          <a:p>
            <a:pPr algn="just"/>
            <a:r>
              <a:rPr lang="en-GB" sz="2400" dirty="0" smtClean="0"/>
              <a:t>Predominant narrative of Italy as ‘backwards’ [</a:t>
            </a:r>
            <a:r>
              <a:rPr lang="it-IT" sz="2400" i="1" dirty="0" smtClean="0"/>
              <a:t>arretrata</a:t>
            </a:r>
            <a:r>
              <a:rPr lang="en-GB" sz="2400" dirty="0" smtClean="0"/>
              <a:t>] when referring to sexuality and HIV</a:t>
            </a:r>
          </a:p>
          <a:p>
            <a:pPr algn="just"/>
            <a:endParaRPr lang="en-GB" sz="2400" dirty="0"/>
          </a:p>
          <a:p>
            <a:pPr algn="just"/>
            <a:r>
              <a:rPr lang="en-GB" sz="2400" dirty="0" smtClean="0"/>
              <a:t>GEGE (30-40, Milan- London, 1</a:t>
            </a:r>
            <a:r>
              <a:rPr lang="en-GB" sz="2400" baseline="30000" dirty="0" smtClean="0"/>
              <a:t>st</a:t>
            </a:r>
            <a:r>
              <a:rPr lang="en-GB" sz="2400" dirty="0" smtClean="0"/>
              <a:t> interview): “You cannot really talk about HIV in Italy, (...), everyone pretends to be negative, but then they get gangbanged in a darkroom, (...), I can’t stand anymore that hypocrisy, I want to be free to talk about sex”</a:t>
            </a:r>
          </a:p>
          <a:p>
            <a:pPr algn="just"/>
            <a:endParaRPr lang="en-GB" sz="2400" dirty="0"/>
          </a:p>
          <a:p>
            <a:pPr algn="just"/>
            <a:r>
              <a:rPr lang="en-GB" sz="2400" dirty="0" smtClean="0"/>
              <a:t>COSTA (20-30, Latin America- Milan, 2</a:t>
            </a:r>
            <a:r>
              <a:rPr lang="en-GB" sz="2400" baseline="30000" dirty="0" smtClean="0"/>
              <a:t>nd</a:t>
            </a:r>
            <a:r>
              <a:rPr lang="en-GB" sz="2400" dirty="0" smtClean="0"/>
              <a:t> interview): “Every time I come back from Berlin, Barcelona or Paris I wonder what am I doing here, there is like a 10 years-gap between there and here, (...), when I’m there I feel so comfortable in just being me”</a:t>
            </a:r>
            <a:endParaRPr lang="en-GB" sz="2400" dirty="0"/>
          </a:p>
          <a:p>
            <a:pPr algn="just"/>
            <a:endParaRPr lang="en-GB" sz="2400" dirty="0"/>
          </a:p>
        </p:txBody>
      </p:sp>
    </p:spTree>
    <p:extLst>
      <p:ext uri="{BB962C8B-B14F-4D97-AF65-F5344CB8AC3E}">
        <p14:creationId xmlns:p14="http://schemas.microsoft.com/office/powerpoint/2010/main" val="1340753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35129"/>
          </a:xfrm>
        </p:spPr>
        <p:txBody>
          <a:bodyPr>
            <a:normAutofit/>
          </a:bodyPr>
          <a:lstStyle/>
          <a:p>
            <a:r>
              <a:rPr lang="en-GB" sz="3500" b="1" dirty="0"/>
              <a:t>Ambivalent emotions </a:t>
            </a:r>
            <a:r>
              <a:rPr lang="en-GB" sz="3500" b="1" dirty="0" smtClean="0"/>
              <a:t>(2)</a:t>
            </a:r>
            <a:r>
              <a:rPr lang="en-GB" sz="3500" b="1" dirty="0"/>
              <a:t>: </a:t>
            </a:r>
            <a:r>
              <a:rPr lang="en-GB" sz="3500" b="1" dirty="0" smtClean="0"/>
              <a:t>Italy and Milan</a:t>
            </a:r>
            <a:endParaRPr lang="en-GB" sz="3500" dirty="0"/>
          </a:p>
        </p:txBody>
      </p:sp>
      <p:sp>
        <p:nvSpPr>
          <p:cNvPr id="3" name="Segnaposto contenuto 2"/>
          <p:cNvSpPr>
            <a:spLocks noGrp="1"/>
          </p:cNvSpPr>
          <p:nvPr>
            <p:ph idx="1"/>
          </p:nvPr>
        </p:nvSpPr>
        <p:spPr>
          <a:xfrm>
            <a:off x="122405" y="1361655"/>
            <a:ext cx="8859026" cy="5186529"/>
          </a:xfrm>
        </p:spPr>
        <p:txBody>
          <a:bodyPr>
            <a:normAutofit/>
          </a:bodyPr>
          <a:lstStyle/>
          <a:p>
            <a:pPr algn="just"/>
            <a:r>
              <a:rPr lang="en-GB" sz="2400" dirty="0" smtClean="0"/>
              <a:t>COSTA (1</a:t>
            </a:r>
            <a:r>
              <a:rPr lang="en-GB" sz="2400" baseline="30000" dirty="0" smtClean="0"/>
              <a:t>st</a:t>
            </a:r>
            <a:r>
              <a:rPr lang="en-GB" sz="2400" dirty="0" smtClean="0"/>
              <a:t> interview): “Milan is nice, (...),  I really like my life here, I have my job, my friends, I live in a nice place, (...), every time I go back to [name of his home country] I feel I don’t belong there, it really irritates me, sometimes I wonder how I was able to live there for so long”</a:t>
            </a:r>
          </a:p>
          <a:p>
            <a:pPr algn="just"/>
            <a:endParaRPr lang="en-GB" sz="2400" dirty="0"/>
          </a:p>
          <a:p>
            <a:pPr algn="just"/>
            <a:r>
              <a:rPr lang="en-GB" sz="2400" dirty="0" smtClean="0"/>
              <a:t>GEGE (2</a:t>
            </a:r>
            <a:r>
              <a:rPr lang="en-GB" sz="2400" baseline="30000" dirty="0" smtClean="0"/>
              <a:t>nd</a:t>
            </a:r>
            <a:r>
              <a:rPr lang="en-GB" sz="2400" dirty="0" smtClean="0"/>
              <a:t> interview): “Sometimes I cry when I think about Italy, my friends there, I had a very good life between my 20s and 27s, (...), London is home, (...), I think it is the perfect place for a single gay man in his 30s, I really love it, (...), I have always dreamt of living in London or Amsterdam,  (...), this city freaks me out sometimes, English guys are </a:t>
            </a:r>
            <a:r>
              <a:rPr lang="en-GB" sz="2400" dirty="0" err="1" smtClean="0"/>
              <a:t>weirdddd</a:t>
            </a:r>
            <a:r>
              <a:rPr lang="en-GB" sz="2400" dirty="0" smtClean="0"/>
              <a:t> [</a:t>
            </a:r>
            <a:r>
              <a:rPr lang="it-IT" sz="2400" i="1" dirty="0" err="1" smtClean="0"/>
              <a:t>straniii</a:t>
            </a:r>
            <a:r>
              <a:rPr lang="en-GB" sz="2400" dirty="0" smtClean="0"/>
              <a:t> emphasis in original], (...), I don’t have any English friend, I can’t really stand </a:t>
            </a:r>
            <a:r>
              <a:rPr lang="en-GB" sz="2400" dirty="0"/>
              <a:t>E</a:t>
            </a:r>
            <a:r>
              <a:rPr lang="en-GB" sz="2400" dirty="0" smtClean="0"/>
              <a:t>nglish people”</a:t>
            </a:r>
            <a:endParaRPr lang="en-GB" sz="2400" dirty="0"/>
          </a:p>
        </p:txBody>
      </p:sp>
    </p:spTree>
    <p:extLst>
      <p:ext uri="{BB962C8B-B14F-4D97-AF65-F5344CB8AC3E}">
        <p14:creationId xmlns:p14="http://schemas.microsoft.com/office/powerpoint/2010/main" val="48231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0711" y="122396"/>
            <a:ext cx="8598917" cy="703777"/>
          </a:xfrm>
        </p:spPr>
        <p:txBody>
          <a:bodyPr>
            <a:normAutofit/>
          </a:bodyPr>
          <a:lstStyle/>
          <a:p>
            <a:r>
              <a:rPr lang="en-GB" sz="3600" b="1" dirty="0" smtClean="0"/>
              <a:t>Ambivalent emotions (3): healthcare</a:t>
            </a:r>
            <a:endParaRPr lang="en-GB" sz="3600" b="1" dirty="0"/>
          </a:p>
        </p:txBody>
      </p:sp>
      <p:sp>
        <p:nvSpPr>
          <p:cNvPr id="3" name="Segnaposto contenuto 2"/>
          <p:cNvSpPr>
            <a:spLocks noGrp="1"/>
          </p:cNvSpPr>
          <p:nvPr>
            <p:ph idx="1"/>
          </p:nvPr>
        </p:nvSpPr>
        <p:spPr>
          <a:xfrm>
            <a:off x="168306" y="826173"/>
            <a:ext cx="8721322" cy="5890307"/>
          </a:xfrm>
        </p:spPr>
        <p:txBody>
          <a:bodyPr>
            <a:normAutofit lnSpcReduction="10000"/>
          </a:bodyPr>
          <a:lstStyle/>
          <a:p>
            <a:r>
              <a:rPr lang="en-GB" sz="2400" dirty="0" smtClean="0"/>
              <a:t>THOMAS (20-30, North Africa- Milan, 2</a:t>
            </a:r>
            <a:r>
              <a:rPr lang="en-GB" sz="2400" baseline="30000" dirty="0" smtClean="0"/>
              <a:t>nd</a:t>
            </a:r>
            <a:r>
              <a:rPr lang="en-GB" sz="2400" dirty="0" smtClean="0"/>
              <a:t> interview): “Some doctors are really judgemental, it is difficult sometimes, especially every time I get a STI, (...),  you can see the look in their faces, (...), I prefer not to say to doctors what I do, I want to avoid to be preached [</a:t>
            </a:r>
            <a:r>
              <a:rPr lang="it-IT" sz="2400" i="1" dirty="0" smtClean="0"/>
              <a:t>voglio evitare la morale</a:t>
            </a:r>
            <a:r>
              <a:rPr lang="en-GB" sz="2400" dirty="0" smtClean="0"/>
              <a:t>]”</a:t>
            </a:r>
          </a:p>
          <a:p>
            <a:r>
              <a:rPr lang="en-GB" sz="2400" dirty="0" smtClean="0"/>
              <a:t>“It is really good to have a free system, you don’t have to worry about not having the money to buy the meds, (...), it is really really comforting, (...), healthcare here in Milan works very well, there is nothing really bad I could say”</a:t>
            </a:r>
          </a:p>
          <a:p>
            <a:r>
              <a:rPr lang="en-GB" sz="2400" dirty="0" smtClean="0"/>
              <a:t>MORO88 (30-40, Milan- Manchester): “The NHS scares me a bit, doctors don’t want to prescribe you anything, every time I have to pretend to feel much worse, (...), Italian doctors are so much better, (...), sometimes I had the impression [when he was living in Italy] they [doctors] were uncomfortable in talking about sex, so I stopped saying anything, here [in England] I feel much more free to say what I do and what I like”</a:t>
            </a:r>
            <a:endParaRPr lang="en-GB" sz="2400" dirty="0"/>
          </a:p>
          <a:p>
            <a:endParaRPr lang="en-GB" sz="2400" dirty="0"/>
          </a:p>
        </p:txBody>
      </p:sp>
    </p:spTree>
    <p:extLst>
      <p:ext uri="{BB962C8B-B14F-4D97-AF65-F5344CB8AC3E}">
        <p14:creationId xmlns:p14="http://schemas.microsoft.com/office/powerpoint/2010/main" val="401691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3005" y="0"/>
            <a:ext cx="8813125" cy="841472"/>
          </a:xfrm>
        </p:spPr>
        <p:txBody>
          <a:bodyPr>
            <a:noAutofit/>
          </a:bodyPr>
          <a:lstStyle/>
          <a:p>
            <a:r>
              <a:rPr lang="en-GB" sz="3500" b="1" dirty="0" smtClean="0"/>
              <a:t>Ambivalent emotions(4): migration</a:t>
            </a:r>
            <a:endParaRPr lang="en-GB" sz="3500" b="1" dirty="0"/>
          </a:p>
        </p:txBody>
      </p:sp>
      <p:sp>
        <p:nvSpPr>
          <p:cNvPr id="3" name="Segnaposto contenuto 2"/>
          <p:cNvSpPr>
            <a:spLocks noGrp="1"/>
          </p:cNvSpPr>
          <p:nvPr>
            <p:ph idx="1"/>
          </p:nvPr>
        </p:nvSpPr>
        <p:spPr>
          <a:xfrm>
            <a:off x="306011" y="1009768"/>
            <a:ext cx="8380789" cy="5584316"/>
          </a:xfrm>
        </p:spPr>
        <p:txBody>
          <a:bodyPr>
            <a:normAutofit lnSpcReduction="10000"/>
          </a:bodyPr>
          <a:lstStyle/>
          <a:p>
            <a:pPr algn="just"/>
            <a:r>
              <a:rPr lang="en-GB" sz="2400" dirty="0" smtClean="0"/>
              <a:t>Widespread representation of the overall migration process as connected to loneliness, although most participants frame this as an opportunity to grow and ‘learn about yourself’</a:t>
            </a:r>
          </a:p>
          <a:p>
            <a:pPr algn="just"/>
            <a:endParaRPr lang="en-GB" sz="2400" dirty="0"/>
          </a:p>
          <a:p>
            <a:pPr algn="just"/>
            <a:r>
              <a:rPr lang="en-GB" sz="2400" dirty="0" smtClean="0"/>
              <a:t>Consistent use of a symbolic comparison between migration, coming out as gay, and learning to live with HIV, no </a:t>
            </a:r>
            <a:r>
              <a:rPr lang="en-GB" sz="2400" i="1" dirty="0" smtClean="0"/>
              <a:t>homemaking</a:t>
            </a:r>
            <a:r>
              <a:rPr lang="en-GB" sz="2400" dirty="0" smtClean="0"/>
              <a:t> practices associated to the </a:t>
            </a:r>
            <a:r>
              <a:rPr lang="en-GB" sz="2400" dirty="0" err="1" smtClean="0"/>
              <a:t>gayborhood</a:t>
            </a:r>
            <a:endParaRPr lang="en-GB" sz="2400" dirty="0" smtClean="0"/>
          </a:p>
          <a:p>
            <a:pPr algn="just"/>
            <a:endParaRPr lang="en-GB" sz="2400" dirty="0"/>
          </a:p>
          <a:p>
            <a:pPr algn="just"/>
            <a:r>
              <a:rPr lang="en-GB" sz="2400" dirty="0" smtClean="0"/>
              <a:t>SEBI (30-40, Sicily- Milan): “It is not easy but you learn to live with it [the virus], (...), it took me a long time to get where I am now, (...), the loneliness of my teen years, the struggle with the coming out, moving to Milan, HIV, every time you learn  something new about yourself, every time you learn better how to be alone, (...), there is no one but you at the end of the game”</a:t>
            </a:r>
            <a:endParaRPr lang="en-GB" sz="2400" dirty="0"/>
          </a:p>
        </p:txBody>
      </p:sp>
    </p:spTree>
    <p:extLst>
      <p:ext uri="{BB962C8B-B14F-4D97-AF65-F5344CB8AC3E}">
        <p14:creationId xmlns:p14="http://schemas.microsoft.com/office/powerpoint/2010/main" val="2532644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26926"/>
          </a:xfrm>
        </p:spPr>
        <p:txBody>
          <a:bodyPr>
            <a:normAutofit/>
          </a:bodyPr>
          <a:lstStyle/>
          <a:p>
            <a:r>
              <a:rPr lang="en-GB" sz="3600" b="1" dirty="0"/>
              <a:t>Ambivalent emotions</a:t>
            </a:r>
            <a:r>
              <a:rPr lang="en-GB" sz="3600" b="1" dirty="0" smtClean="0"/>
              <a:t>(5): the pills</a:t>
            </a:r>
            <a:endParaRPr lang="en-GB" sz="3600" dirty="0"/>
          </a:p>
        </p:txBody>
      </p:sp>
      <p:sp>
        <p:nvSpPr>
          <p:cNvPr id="3" name="Segnaposto contenuto 2"/>
          <p:cNvSpPr>
            <a:spLocks noGrp="1"/>
          </p:cNvSpPr>
          <p:nvPr>
            <p:ph idx="1"/>
          </p:nvPr>
        </p:nvSpPr>
        <p:spPr>
          <a:xfrm>
            <a:off x="290711" y="1346356"/>
            <a:ext cx="8568316" cy="5079433"/>
          </a:xfrm>
        </p:spPr>
        <p:txBody>
          <a:bodyPr>
            <a:normAutofit/>
          </a:bodyPr>
          <a:lstStyle/>
          <a:p>
            <a:pPr algn="just"/>
            <a:r>
              <a:rPr lang="en-GB" sz="2400" dirty="0" smtClean="0"/>
              <a:t>Frequent showing of the pills during interviews </a:t>
            </a:r>
          </a:p>
          <a:p>
            <a:pPr algn="just"/>
            <a:endParaRPr lang="en-GB" sz="2400" dirty="0"/>
          </a:p>
          <a:p>
            <a:pPr algn="just"/>
            <a:r>
              <a:rPr lang="en-GB" sz="2400" dirty="0" smtClean="0"/>
              <a:t>Sense of pride in exhibiting them, pills usually kept in the kitchen because “it is part of my breakfast, (...), it seems natural to me to keep it here [the kitchen], it gives me comfort” (GIANNI, 35-45, Bologna- London)</a:t>
            </a:r>
          </a:p>
          <a:p>
            <a:pPr algn="just"/>
            <a:endParaRPr lang="en-GB" sz="2400" dirty="0"/>
          </a:p>
          <a:p>
            <a:pPr algn="just"/>
            <a:r>
              <a:rPr lang="en-GB" sz="2400" dirty="0" smtClean="0"/>
              <a:t>LOVER (35- 45, Sicily- Milan): “When I see it [the pills’ bottle] I feel defeated, it is the only moment when I think ‘shit the virus is stronger than me’, (...), every morning I get remembered that I have to take care of myself to stay healthy, it is not me controlling the match”</a:t>
            </a:r>
          </a:p>
          <a:p>
            <a:pPr algn="just"/>
            <a:endParaRPr lang="en-GB" sz="2400" dirty="0"/>
          </a:p>
          <a:p>
            <a:pPr algn="just"/>
            <a:endParaRPr lang="en-GB" sz="2400" dirty="0" smtClean="0"/>
          </a:p>
          <a:p>
            <a:endParaRPr lang="en-GB" sz="2400" dirty="0"/>
          </a:p>
          <a:p>
            <a:endParaRPr lang="en-GB" sz="2400" dirty="0"/>
          </a:p>
        </p:txBody>
      </p:sp>
    </p:spTree>
    <p:extLst>
      <p:ext uri="{BB962C8B-B14F-4D97-AF65-F5344CB8AC3E}">
        <p14:creationId xmlns:p14="http://schemas.microsoft.com/office/powerpoint/2010/main" val="4236887472"/>
      </p:ext>
    </p:extLst>
  </p:cSld>
  <p:clrMapOvr>
    <a:masterClrMapping/>
  </p:clrMapOvr>
</p:sld>
</file>

<file path=ppt/theme/theme1.xml><?xml version="1.0" encoding="utf-8"?>
<a:theme xmlns:a="http://schemas.openxmlformats.org/drawingml/2006/main" name=" Nero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1551</Words>
  <Application>Microsoft Macintosh PowerPoint</Application>
  <PresentationFormat>Presentazione su schermo (4:3)</PresentationFormat>
  <Paragraphs>63</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 Nero </vt:lpstr>
      <vt:lpstr>Presentazione di PowerPoint</vt:lpstr>
      <vt:lpstr>The research</vt:lpstr>
      <vt:lpstr>Presentazione di PowerPoint</vt:lpstr>
      <vt:lpstr>Presentazione di PowerPoint</vt:lpstr>
      <vt:lpstr>Ambivalent emotions (1): Italy</vt:lpstr>
      <vt:lpstr>Ambivalent emotions (2): Italy and Milan</vt:lpstr>
      <vt:lpstr>Ambivalent emotions (3): healthcare</vt:lpstr>
      <vt:lpstr>Ambivalent emotions(4): migration</vt:lpstr>
      <vt:lpstr>Ambivalent emotions(5): the pills</vt:lpstr>
      <vt:lpstr>Ambivalent emotions (6): the interview</vt:lpstr>
      <vt:lpstr>Presentazione di PowerPoint</vt:lpstr>
      <vt:lpstr>Thanks for your attention! Questions and feedback welcome    difeliciantoniocesare@gmail.com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Cesare</dc:creator>
  <cp:lastModifiedBy>Cesare</cp:lastModifiedBy>
  <cp:revision>40</cp:revision>
  <dcterms:created xsi:type="dcterms:W3CDTF">2019-09-27T12:54:23Z</dcterms:created>
  <dcterms:modified xsi:type="dcterms:W3CDTF">2019-09-27T14:34:32Z</dcterms:modified>
</cp:coreProperties>
</file>