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60" r:id="rId4"/>
    <p:sldId id="261" r:id="rId5"/>
    <p:sldId id="264" r:id="rId6"/>
    <p:sldId id="265" r:id="rId7"/>
    <p:sldId id="266" r:id="rId8"/>
    <p:sldId id="267" r:id="rId9"/>
    <p:sldId id="268" r:id="rId10"/>
    <p:sldId id="270" r:id="rId11"/>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1" d="100"/>
          <a:sy n="91" d="100"/>
        </p:scale>
        <p:origin x="-215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it-IT" smtClean="0"/>
              <a:t>Fare clic per modificare stile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7" name="Date Placeholder 6"/>
          <p:cNvSpPr>
            <a:spLocks noGrp="1"/>
          </p:cNvSpPr>
          <p:nvPr>
            <p:ph type="dt" sz="half" idx="10"/>
          </p:nvPr>
        </p:nvSpPr>
        <p:spPr/>
        <p:txBody>
          <a:bodyPr/>
          <a:lstStyle/>
          <a:p>
            <a:fld id="{3F150D65-C64D-44FB-9152-4CC2DE0C9198}" type="datetime1">
              <a:rPr lang="en-US" smtClean="0">
                <a:solidFill>
                  <a:prstClr val="white">
                    <a:alpha val="50000"/>
                  </a:prstClr>
                </a:solidFill>
                <a:latin typeface="Arial"/>
              </a:rPr>
              <a:pPr/>
              <a:t>11/12/20</a:t>
            </a:fld>
            <a:endParaRPr lang="en-US">
              <a:solidFill>
                <a:prstClr val="white">
                  <a:alpha val="50000"/>
                </a:prstClr>
              </a:solidFill>
              <a:latin typeface="Arial"/>
            </a:endParaRPr>
          </a:p>
        </p:txBody>
      </p:sp>
      <p:sp>
        <p:nvSpPr>
          <p:cNvPr id="8" name="Slide Number Placeholder 7"/>
          <p:cNvSpPr>
            <a:spLocks noGrp="1"/>
          </p:cNvSpPr>
          <p:nvPr>
            <p:ph type="sldNum" sz="quarter" idx="11"/>
          </p:nvPr>
        </p:nvSpPr>
        <p:spPr/>
        <p:txBody>
          <a:bodyPr/>
          <a:lstStyle/>
          <a:p>
            <a:fld id="{BFEBEB0A-9E3D-4B14-9782-E2AE3DA60D96}" type="slidenum">
              <a:rPr lang="en-US" smtClean="0">
                <a:solidFill>
                  <a:prstClr val="white"/>
                </a:solidFill>
                <a:latin typeface="Arial"/>
              </a:rPr>
              <a:pPr/>
              <a:t>‹n.›</a:t>
            </a:fld>
            <a:endParaRPr lang="en-US">
              <a:solidFill>
                <a:prstClr val="white"/>
              </a:solidFill>
              <a:latin typeface="Arial"/>
            </a:endParaRPr>
          </a:p>
        </p:txBody>
      </p:sp>
      <p:sp>
        <p:nvSpPr>
          <p:cNvPr id="9" name="Footer Placeholder 8"/>
          <p:cNvSpPr>
            <a:spLocks noGrp="1"/>
          </p:cNvSpPr>
          <p:nvPr>
            <p:ph type="ftr" sz="quarter" idx="12"/>
          </p:nvPr>
        </p:nvSpPr>
        <p:spPr/>
        <p:txBody>
          <a:bodyPr/>
          <a:lstStyle/>
          <a:p>
            <a:endParaRPr lang="en-US">
              <a:solidFill>
                <a:prstClr val="white"/>
              </a:solidFill>
              <a:latin typeface="Arial"/>
            </a:endParaRPr>
          </a:p>
        </p:txBody>
      </p:sp>
    </p:spTree>
    <p:extLst>
      <p:ext uri="{BB962C8B-B14F-4D97-AF65-F5344CB8AC3E}">
        <p14:creationId xmlns:p14="http://schemas.microsoft.com/office/powerpoint/2010/main" val="3686051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42635EB0-D091-417E-ACD5-D65E1C7D8524}" type="datetime1">
              <a:rPr lang="en-US" smtClean="0">
                <a:solidFill>
                  <a:prstClr val="white">
                    <a:alpha val="50000"/>
                  </a:prstClr>
                </a:solidFill>
                <a:latin typeface="Arial"/>
              </a:rPr>
              <a:pPr/>
              <a:t>11/12/20</a:t>
            </a:fld>
            <a:endParaRPr lang="en-US">
              <a:solidFill>
                <a:prstClr val="white">
                  <a:alpha val="50000"/>
                </a:prstClr>
              </a:solidFill>
              <a:latin typeface="Arial"/>
            </a:endParaRPr>
          </a:p>
        </p:txBody>
      </p:sp>
      <p:sp>
        <p:nvSpPr>
          <p:cNvPr id="5" name="Footer Placeholder 4"/>
          <p:cNvSpPr>
            <a:spLocks noGrp="1"/>
          </p:cNvSpPr>
          <p:nvPr>
            <p:ph type="ftr" sz="quarter" idx="11"/>
          </p:nvPr>
        </p:nvSpPr>
        <p:spPr/>
        <p:txBody>
          <a:bodyPr/>
          <a:lstStyle/>
          <a:p>
            <a:endParaRPr lang="en-US" dirty="0">
              <a:solidFill>
                <a:prstClr val="white"/>
              </a:solidFill>
              <a:latin typeface="Arial"/>
            </a:endParaRPr>
          </a:p>
        </p:txBody>
      </p:sp>
      <p:sp>
        <p:nvSpPr>
          <p:cNvPr id="6" name="Slide Number Placeholder 5"/>
          <p:cNvSpPr>
            <a:spLocks noGrp="1"/>
          </p:cNvSpPr>
          <p:nvPr>
            <p:ph type="sldNum" sz="quarter" idx="12"/>
          </p:nvPr>
        </p:nvSpPr>
        <p:spPr/>
        <p:txBody>
          <a:bodyPr/>
          <a:lstStyle/>
          <a:p>
            <a:fld id="{BFEBEB0A-9E3D-4B14-9782-E2AE3DA60D96}" type="slidenum">
              <a:rPr lang="en-US" smtClean="0">
                <a:solidFill>
                  <a:prstClr val="white"/>
                </a:solidFill>
                <a:latin typeface="Arial"/>
              </a:rPr>
              <a:pPr/>
              <a:t>‹n.›</a:t>
            </a:fld>
            <a:endParaRPr lang="en-US">
              <a:solidFill>
                <a:prstClr val="white"/>
              </a:solidFill>
              <a:latin typeface="Arial"/>
            </a:endParaRPr>
          </a:p>
        </p:txBody>
      </p:sp>
    </p:spTree>
    <p:extLst>
      <p:ext uri="{BB962C8B-B14F-4D97-AF65-F5344CB8AC3E}">
        <p14:creationId xmlns:p14="http://schemas.microsoft.com/office/powerpoint/2010/main" val="3584382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it-IT" smtClean="0"/>
              <a:t>Fare clic per modificare stile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7FCA09F9-C7D6-4C52-A7E8-5101239A0BA2}" type="datetime1">
              <a:rPr lang="en-US" smtClean="0">
                <a:solidFill>
                  <a:prstClr val="white">
                    <a:alpha val="50000"/>
                  </a:prstClr>
                </a:solidFill>
                <a:latin typeface="Arial"/>
              </a:rPr>
              <a:pPr/>
              <a:t>11/12/20</a:t>
            </a:fld>
            <a:endParaRPr lang="en-US">
              <a:solidFill>
                <a:prstClr val="white">
                  <a:alpha val="50000"/>
                </a:prstClr>
              </a:solidFill>
              <a:latin typeface="Arial"/>
            </a:endParaRPr>
          </a:p>
        </p:txBody>
      </p:sp>
      <p:sp>
        <p:nvSpPr>
          <p:cNvPr id="5" name="Footer Placeholder 4"/>
          <p:cNvSpPr>
            <a:spLocks noGrp="1"/>
          </p:cNvSpPr>
          <p:nvPr>
            <p:ph type="ftr" sz="quarter" idx="11"/>
          </p:nvPr>
        </p:nvSpPr>
        <p:spPr/>
        <p:txBody>
          <a:bodyPr/>
          <a:lstStyle/>
          <a:p>
            <a:endParaRPr lang="en-US">
              <a:solidFill>
                <a:prstClr val="white"/>
              </a:solidFill>
              <a:latin typeface="Arial"/>
            </a:endParaRPr>
          </a:p>
        </p:txBody>
      </p:sp>
      <p:sp>
        <p:nvSpPr>
          <p:cNvPr id="6" name="Slide Number Placeholder 5"/>
          <p:cNvSpPr>
            <a:spLocks noGrp="1"/>
          </p:cNvSpPr>
          <p:nvPr>
            <p:ph type="sldNum" sz="quarter" idx="12"/>
          </p:nvPr>
        </p:nvSpPr>
        <p:spPr/>
        <p:txBody>
          <a:bodyPr/>
          <a:lstStyle/>
          <a:p>
            <a:fld id="{BFEBEB0A-9E3D-4B14-9782-E2AE3DA60D96}" type="slidenum">
              <a:rPr lang="en-US" smtClean="0">
                <a:solidFill>
                  <a:prstClr val="white"/>
                </a:solidFill>
                <a:latin typeface="Arial"/>
              </a:rPr>
              <a:pPr/>
              <a:t>‹n.›</a:t>
            </a:fld>
            <a:endParaRPr lang="en-US">
              <a:solidFill>
                <a:prstClr val="white"/>
              </a:solidFill>
              <a:latin typeface="Arial"/>
            </a:endParaRPr>
          </a:p>
        </p:txBody>
      </p:sp>
    </p:spTree>
    <p:extLst>
      <p:ext uri="{BB962C8B-B14F-4D97-AF65-F5344CB8AC3E}">
        <p14:creationId xmlns:p14="http://schemas.microsoft.com/office/powerpoint/2010/main" val="4267115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Content Placeholder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0FFE64A4-35FB-42B6-9183-2C0CE0E36649}" type="datetime1">
              <a:rPr lang="en-US" smtClean="0">
                <a:solidFill>
                  <a:prstClr val="white">
                    <a:alpha val="50000"/>
                  </a:prstClr>
                </a:solidFill>
                <a:latin typeface="Arial"/>
              </a:rPr>
              <a:pPr/>
              <a:t>11/12/20</a:t>
            </a:fld>
            <a:endParaRPr lang="en-US">
              <a:solidFill>
                <a:prstClr val="white">
                  <a:alpha val="50000"/>
                </a:prstClr>
              </a:solidFill>
              <a:latin typeface="Arial"/>
            </a:endParaRPr>
          </a:p>
        </p:txBody>
      </p:sp>
      <p:sp>
        <p:nvSpPr>
          <p:cNvPr id="5" name="Footer Placeholder 4"/>
          <p:cNvSpPr>
            <a:spLocks noGrp="1"/>
          </p:cNvSpPr>
          <p:nvPr>
            <p:ph type="ftr" sz="quarter" idx="11"/>
          </p:nvPr>
        </p:nvSpPr>
        <p:spPr/>
        <p:txBody>
          <a:bodyPr/>
          <a:lstStyle/>
          <a:p>
            <a:endParaRPr lang="en-US">
              <a:solidFill>
                <a:prstClr val="white"/>
              </a:solidFill>
              <a:latin typeface="Arial"/>
            </a:endParaRPr>
          </a:p>
        </p:txBody>
      </p:sp>
      <p:sp>
        <p:nvSpPr>
          <p:cNvPr id="6" name="Slide Number Placeholder 5"/>
          <p:cNvSpPr>
            <a:spLocks noGrp="1"/>
          </p:cNvSpPr>
          <p:nvPr>
            <p:ph type="sldNum" sz="quarter" idx="12"/>
          </p:nvPr>
        </p:nvSpPr>
        <p:spPr/>
        <p:txBody>
          <a:bodyPr/>
          <a:lstStyle/>
          <a:p>
            <a:fld id="{BFEBEB0A-9E3D-4B14-9782-E2AE3DA60D96}" type="slidenum">
              <a:rPr lang="en-US" smtClean="0">
                <a:solidFill>
                  <a:prstClr val="white"/>
                </a:solidFill>
                <a:latin typeface="Arial"/>
              </a:rPr>
              <a:pPr/>
              <a:t>‹n.›</a:t>
            </a:fld>
            <a:endParaRPr lang="en-US">
              <a:solidFill>
                <a:prstClr val="white"/>
              </a:solidFill>
              <a:latin typeface="Arial"/>
            </a:endParaRPr>
          </a:p>
        </p:txBody>
      </p:sp>
    </p:spTree>
    <p:extLst>
      <p:ext uri="{BB962C8B-B14F-4D97-AF65-F5344CB8AC3E}">
        <p14:creationId xmlns:p14="http://schemas.microsoft.com/office/powerpoint/2010/main" val="1712125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it-IT" smtClean="0"/>
              <a:t>Fare clic per modificare stile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2A2683B9-6ECA-47FA-93CF-B124A0FAC208}" type="datetime1">
              <a:rPr lang="en-US" smtClean="0">
                <a:solidFill>
                  <a:prstClr val="white">
                    <a:alpha val="50000"/>
                  </a:prstClr>
                </a:solidFill>
                <a:latin typeface="Arial"/>
              </a:rPr>
              <a:pPr/>
              <a:t>11/12/20</a:t>
            </a:fld>
            <a:endParaRPr lang="en-US">
              <a:solidFill>
                <a:prstClr val="white">
                  <a:alpha val="50000"/>
                </a:prstClr>
              </a:solidFill>
              <a:latin typeface="Arial"/>
            </a:endParaRPr>
          </a:p>
        </p:txBody>
      </p:sp>
      <p:sp>
        <p:nvSpPr>
          <p:cNvPr id="5" name="Footer Placeholder 4"/>
          <p:cNvSpPr>
            <a:spLocks noGrp="1"/>
          </p:cNvSpPr>
          <p:nvPr>
            <p:ph type="ftr" sz="quarter" idx="11"/>
          </p:nvPr>
        </p:nvSpPr>
        <p:spPr/>
        <p:txBody>
          <a:bodyPr/>
          <a:lstStyle/>
          <a:p>
            <a:endParaRPr lang="en-US">
              <a:solidFill>
                <a:prstClr val="white"/>
              </a:solidFill>
              <a:latin typeface="Arial"/>
            </a:endParaRPr>
          </a:p>
        </p:txBody>
      </p:sp>
      <p:sp>
        <p:nvSpPr>
          <p:cNvPr id="6" name="Slide Number Placeholder 5"/>
          <p:cNvSpPr>
            <a:spLocks noGrp="1"/>
          </p:cNvSpPr>
          <p:nvPr>
            <p:ph type="sldNum" sz="quarter" idx="12"/>
          </p:nvPr>
        </p:nvSpPr>
        <p:spPr/>
        <p:txBody>
          <a:bodyPr/>
          <a:lstStyle/>
          <a:p>
            <a:fld id="{BFEBEB0A-9E3D-4B14-9782-E2AE3DA60D96}" type="slidenum">
              <a:rPr lang="en-US" smtClean="0">
                <a:solidFill>
                  <a:prstClr val="white"/>
                </a:solidFill>
                <a:latin typeface="Arial"/>
              </a:rPr>
              <a:pPr/>
              <a:t>‹n.›</a:t>
            </a:fld>
            <a:endParaRPr lang="en-US">
              <a:solidFill>
                <a:prstClr val="white"/>
              </a:solidFill>
              <a:latin typeface="Arial"/>
            </a:endParaRPr>
          </a:p>
        </p:txBody>
      </p:sp>
    </p:spTree>
    <p:extLst>
      <p:ext uri="{BB962C8B-B14F-4D97-AF65-F5344CB8AC3E}">
        <p14:creationId xmlns:p14="http://schemas.microsoft.com/office/powerpoint/2010/main" val="1054741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05FF66B-9476-4BB3-85E9-E01854F07F90}" type="datetime1">
              <a:rPr lang="en-US" smtClean="0">
                <a:solidFill>
                  <a:prstClr val="white">
                    <a:alpha val="50000"/>
                  </a:prstClr>
                </a:solidFill>
                <a:latin typeface="Arial"/>
              </a:rPr>
              <a:pPr/>
              <a:t>11/12/20</a:t>
            </a:fld>
            <a:endParaRPr lang="en-US">
              <a:solidFill>
                <a:prstClr val="white">
                  <a:alpha val="50000"/>
                </a:prstClr>
              </a:solidFill>
              <a:latin typeface="Arial"/>
            </a:endParaRPr>
          </a:p>
        </p:txBody>
      </p:sp>
      <p:sp>
        <p:nvSpPr>
          <p:cNvPr id="6" name="Footer Placeholder 5"/>
          <p:cNvSpPr>
            <a:spLocks noGrp="1"/>
          </p:cNvSpPr>
          <p:nvPr>
            <p:ph type="ftr" sz="quarter" idx="11"/>
          </p:nvPr>
        </p:nvSpPr>
        <p:spPr/>
        <p:txBody>
          <a:bodyPr/>
          <a:lstStyle/>
          <a:p>
            <a:endParaRPr lang="en-US">
              <a:solidFill>
                <a:prstClr val="white"/>
              </a:solidFill>
              <a:latin typeface="Arial"/>
            </a:endParaRPr>
          </a:p>
        </p:txBody>
      </p:sp>
      <p:sp>
        <p:nvSpPr>
          <p:cNvPr id="7" name="Slide Number Placeholder 6"/>
          <p:cNvSpPr>
            <a:spLocks noGrp="1"/>
          </p:cNvSpPr>
          <p:nvPr>
            <p:ph type="sldNum" sz="quarter" idx="12"/>
          </p:nvPr>
        </p:nvSpPr>
        <p:spPr/>
        <p:txBody>
          <a:bodyPr/>
          <a:lstStyle/>
          <a:p>
            <a:fld id="{BFEBEB0A-9E3D-4B14-9782-E2AE3DA60D96}" type="slidenum">
              <a:rPr lang="en-US" smtClean="0">
                <a:solidFill>
                  <a:prstClr val="white"/>
                </a:solidFill>
                <a:latin typeface="Arial"/>
              </a:rPr>
              <a:pPr/>
              <a:t>‹n.›</a:t>
            </a:fld>
            <a:endParaRPr lang="en-US">
              <a:solidFill>
                <a:prstClr val="white"/>
              </a:solidFill>
              <a:latin typeface="Arial"/>
            </a:endParaRPr>
          </a:p>
        </p:txBody>
      </p:sp>
      <p:sp>
        <p:nvSpPr>
          <p:cNvPr id="9" name="Title 8"/>
          <p:cNvSpPr>
            <a:spLocks noGrp="1"/>
          </p:cNvSpPr>
          <p:nvPr>
            <p:ph type="title"/>
          </p:nvPr>
        </p:nvSpPr>
        <p:spPr>
          <a:xfrm>
            <a:off x="914400" y="1544715"/>
            <a:ext cx="7315200" cy="1154097"/>
          </a:xfrm>
        </p:spPr>
        <p:txBody>
          <a:bodyPr/>
          <a:lstStyle/>
          <a:p>
            <a:r>
              <a:rPr lang="it-IT" smtClean="0"/>
              <a:t>Fare clic per modificare stile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extLst>
      <p:ext uri="{BB962C8B-B14F-4D97-AF65-F5344CB8AC3E}">
        <p14:creationId xmlns:p14="http://schemas.microsoft.com/office/powerpoint/2010/main" val="1948961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7" name="Date Placeholder 6"/>
          <p:cNvSpPr>
            <a:spLocks noGrp="1"/>
          </p:cNvSpPr>
          <p:nvPr>
            <p:ph type="dt" sz="half" idx="10"/>
          </p:nvPr>
        </p:nvSpPr>
        <p:spPr/>
        <p:txBody>
          <a:bodyPr/>
          <a:lstStyle/>
          <a:p>
            <a:fld id="{56B23FBD-8F7D-4F85-8085-67BFDB05CB71}" type="datetime1">
              <a:rPr lang="en-US" smtClean="0">
                <a:solidFill>
                  <a:prstClr val="white">
                    <a:alpha val="50000"/>
                  </a:prstClr>
                </a:solidFill>
                <a:latin typeface="Arial"/>
              </a:rPr>
              <a:pPr/>
              <a:t>11/12/20</a:t>
            </a:fld>
            <a:endParaRPr lang="en-US">
              <a:solidFill>
                <a:prstClr val="white">
                  <a:alpha val="50000"/>
                </a:prstClr>
              </a:solidFill>
              <a:latin typeface="Arial"/>
            </a:endParaRPr>
          </a:p>
        </p:txBody>
      </p:sp>
      <p:sp>
        <p:nvSpPr>
          <p:cNvPr id="8" name="Footer Placeholder 7"/>
          <p:cNvSpPr>
            <a:spLocks noGrp="1"/>
          </p:cNvSpPr>
          <p:nvPr>
            <p:ph type="ftr" sz="quarter" idx="11"/>
          </p:nvPr>
        </p:nvSpPr>
        <p:spPr/>
        <p:txBody>
          <a:bodyPr/>
          <a:lstStyle/>
          <a:p>
            <a:endParaRPr lang="en-US">
              <a:solidFill>
                <a:prstClr val="white"/>
              </a:solidFill>
              <a:latin typeface="Arial"/>
            </a:endParaRPr>
          </a:p>
        </p:txBody>
      </p:sp>
      <p:sp>
        <p:nvSpPr>
          <p:cNvPr id="9" name="Slide Number Placeholder 8"/>
          <p:cNvSpPr>
            <a:spLocks noGrp="1"/>
          </p:cNvSpPr>
          <p:nvPr>
            <p:ph type="sldNum" sz="quarter" idx="12"/>
          </p:nvPr>
        </p:nvSpPr>
        <p:spPr/>
        <p:txBody>
          <a:bodyPr/>
          <a:lstStyle/>
          <a:p>
            <a:fld id="{BFEBEB0A-9E3D-4B14-9782-E2AE3DA60D96}" type="slidenum">
              <a:rPr lang="en-US" smtClean="0">
                <a:solidFill>
                  <a:prstClr val="white"/>
                </a:solidFill>
                <a:latin typeface="Arial"/>
              </a:rPr>
              <a:pPr/>
              <a:t>‹n.›</a:t>
            </a:fld>
            <a:endParaRPr lang="en-US">
              <a:solidFill>
                <a:prstClr val="white"/>
              </a:solidFill>
              <a:latin typeface="Arial"/>
            </a:endParaRPr>
          </a:p>
        </p:txBody>
      </p:sp>
      <p:sp>
        <p:nvSpPr>
          <p:cNvPr id="10" name="Title 9"/>
          <p:cNvSpPr>
            <a:spLocks noGrp="1"/>
          </p:cNvSpPr>
          <p:nvPr>
            <p:ph type="title"/>
          </p:nvPr>
        </p:nvSpPr>
        <p:spPr>
          <a:xfrm>
            <a:off x="914400" y="1544715"/>
            <a:ext cx="7315200" cy="1154097"/>
          </a:xfrm>
        </p:spPr>
        <p:txBody>
          <a:bodyPr/>
          <a:lstStyle/>
          <a:p>
            <a:r>
              <a:rPr lang="it-IT" smtClean="0"/>
              <a:t>Fare clic per modificare stile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extLst>
      <p:ext uri="{BB962C8B-B14F-4D97-AF65-F5344CB8AC3E}">
        <p14:creationId xmlns:p14="http://schemas.microsoft.com/office/powerpoint/2010/main" val="1286603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Date Placeholder 2"/>
          <p:cNvSpPr>
            <a:spLocks noGrp="1"/>
          </p:cNvSpPr>
          <p:nvPr>
            <p:ph type="dt" sz="half" idx="10"/>
          </p:nvPr>
        </p:nvSpPr>
        <p:spPr/>
        <p:txBody>
          <a:bodyPr/>
          <a:lstStyle/>
          <a:p>
            <a:fld id="{465D789A-1220-4441-8676-44A034051BFD}" type="datetime1">
              <a:rPr lang="en-US" smtClean="0">
                <a:solidFill>
                  <a:prstClr val="white">
                    <a:alpha val="50000"/>
                  </a:prstClr>
                </a:solidFill>
                <a:latin typeface="Arial"/>
              </a:rPr>
              <a:pPr/>
              <a:t>11/12/20</a:t>
            </a:fld>
            <a:endParaRPr lang="en-US">
              <a:solidFill>
                <a:prstClr val="white">
                  <a:alpha val="50000"/>
                </a:prstClr>
              </a:solidFill>
              <a:latin typeface="Arial"/>
            </a:endParaRPr>
          </a:p>
        </p:txBody>
      </p:sp>
      <p:sp>
        <p:nvSpPr>
          <p:cNvPr id="4" name="Footer Placeholder 3"/>
          <p:cNvSpPr>
            <a:spLocks noGrp="1"/>
          </p:cNvSpPr>
          <p:nvPr>
            <p:ph type="ftr" sz="quarter" idx="11"/>
          </p:nvPr>
        </p:nvSpPr>
        <p:spPr/>
        <p:txBody>
          <a:bodyPr/>
          <a:lstStyle/>
          <a:p>
            <a:endParaRPr lang="en-US">
              <a:solidFill>
                <a:prstClr val="white"/>
              </a:solidFill>
              <a:latin typeface="Arial"/>
            </a:endParaRPr>
          </a:p>
        </p:txBody>
      </p:sp>
      <p:sp>
        <p:nvSpPr>
          <p:cNvPr id="5" name="Slide Number Placeholder 4"/>
          <p:cNvSpPr>
            <a:spLocks noGrp="1"/>
          </p:cNvSpPr>
          <p:nvPr>
            <p:ph type="sldNum" sz="quarter" idx="12"/>
          </p:nvPr>
        </p:nvSpPr>
        <p:spPr/>
        <p:txBody>
          <a:bodyPr/>
          <a:lstStyle/>
          <a:p>
            <a:fld id="{BFEBEB0A-9E3D-4B14-9782-E2AE3DA60D96}" type="slidenum">
              <a:rPr lang="en-US" smtClean="0">
                <a:solidFill>
                  <a:prstClr val="white"/>
                </a:solidFill>
                <a:latin typeface="Arial"/>
              </a:rPr>
              <a:pPr/>
              <a:t>‹n.›</a:t>
            </a:fld>
            <a:endParaRPr lang="en-US">
              <a:solidFill>
                <a:prstClr val="white"/>
              </a:solidFill>
              <a:latin typeface="Arial"/>
            </a:endParaRPr>
          </a:p>
        </p:txBody>
      </p:sp>
    </p:spTree>
    <p:extLst>
      <p:ext uri="{BB962C8B-B14F-4D97-AF65-F5344CB8AC3E}">
        <p14:creationId xmlns:p14="http://schemas.microsoft.com/office/powerpoint/2010/main" val="155932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8A266-E364-4B5E-98DD-432668182E1E}" type="datetime1">
              <a:rPr lang="en-US" smtClean="0">
                <a:solidFill>
                  <a:prstClr val="white">
                    <a:alpha val="50000"/>
                  </a:prstClr>
                </a:solidFill>
                <a:latin typeface="Arial"/>
              </a:rPr>
              <a:pPr/>
              <a:t>11/12/20</a:t>
            </a:fld>
            <a:endParaRPr lang="en-US">
              <a:solidFill>
                <a:prstClr val="white">
                  <a:alpha val="50000"/>
                </a:prstClr>
              </a:solidFill>
              <a:latin typeface="Arial"/>
            </a:endParaRPr>
          </a:p>
        </p:txBody>
      </p:sp>
      <p:sp>
        <p:nvSpPr>
          <p:cNvPr id="3" name="Footer Placeholder 2"/>
          <p:cNvSpPr>
            <a:spLocks noGrp="1"/>
          </p:cNvSpPr>
          <p:nvPr>
            <p:ph type="ftr" sz="quarter" idx="11"/>
          </p:nvPr>
        </p:nvSpPr>
        <p:spPr/>
        <p:txBody>
          <a:bodyPr/>
          <a:lstStyle/>
          <a:p>
            <a:endParaRPr lang="en-US">
              <a:solidFill>
                <a:prstClr val="white"/>
              </a:solidFill>
              <a:latin typeface="Arial"/>
            </a:endParaRPr>
          </a:p>
        </p:txBody>
      </p:sp>
      <p:sp>
        <p:nvSpPr>
          <p:cNvPr id="4" name="Slide Number Placeholder 3"/>
          <p:cNvSpPr>
            <a:spLocks noGrp="1"/>
          </p:cNvSpPr>
          <p:nvPr>
            <p:ph type="sldNum" sz="quarter" idx="12"/>
          </p:nvPr>
        </p:nvSpPr>
        <p:spPr/>
        <p:txBody>
          <a:bodyPr/>
          <a:lstStyle/>
          <a:p>
            <a:fld id="{BFEBEB0A-9E3D-4B14-9782-E2AE3DA60D96}" type="slidenum">
              <a:rPr lang="en-US" smtClean="0">
                <a:solidFill>
                  <a:prstClr val="white"/>
                </a:solidFill>
                <a:latin typeface="Arial"/>
              </a:rPr>
              <a:pPr/>
              <a:t>‹n.›</a:t>
            </a:fld>
            <a:endParaRPr lang="en-US">
              <a:solidFill>
                <a:prstClr val="white"/>
              </a:solidFill>
              <a:latin typeface="Arial"/>
            </a:endParaRPr>
          </a:p>
        </p:txBody>
      </p:sp>
    </p:spTree>
    <p:extLst>
      <p:ext uri="{BB962C8B-B14F-4D97-AF65-F5344CB8AC3E}">
        <p14:creationId xmlns:p14="http://schemas.microsoft.com/office/powerpoint/2010/main" val="470185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it-IT" smtClean="0"/>
              <a:t>Fare clic per modificare stile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493F2040-9975-4642-A906-1DF87F8BE202}" type="datetime1">
              <a:rPr lang="en-US" smtClean="0">
                <a:solidFill>
                  <a:prstClr val="white">
                    <a:alpha val="50000"/>
                  </a:prstClr>
                </a:solidFill>
                <a:latin typeface="Arial"/>
              </a:rPr>
              <a:pPr/>
              <a:t>11/12/20</a:t>
            </a:fld>
            <a:endParaRPr lang="en-US">
              <a:solidFill>
                <a:prstClr val="white">
                  <a:alpha val="50000"/>
                </a:prstClr>
              </a:solidFill>
              <a:latin typeface="Arial"/>
            </a:endParaRPr>
          </a:p>
        </p:txBody>
      </p:sp>
      <p:sp>
        <p:nvSpPr>
          <p:cNvPr id="6" name="Footer Placeholder 5"/>
          <p:cNvSpPr>
            <a:spLocks noGrp="1"/>
          </p:cNvSpPr>
          <p:nvPr>
            <p:ph type="ftr" sz="quarter" idx="11"/>
          </p:nvPr>
        </p:nvSpPr>
        <p:spPr/>
        <p:txBody>
          <a:bodyPr/>
          <a:lstStyle/>
          <a:p>
            <a:endParaRPr lang="en-US">
              <a:solidFill>
                <a:prstClr val="white"/>
              </a:solidFill>
              <a:latin typeface="Arial"/>
            </a:endParaRPr>
          </a:p>
        </p:txBody>
      </p:sp>
      <p:sp>
        <p:nvSpPr>
          <p:cNvPr id="7" name="Slide Number Placeholder 6"/>
          <p:cNvSpPr>
            <a:spLocks noGrp="1"/>
          </p:cNvSpPr>
          <p:nvPr>
            <p:ph type="sldNum" sz="quarter" idx="12"/>
          </p:nvPr>
        </p:nvSpPr>
        <p:spPr/>
        <p:txBody>
          <a:bodyPr/>
          <a:lstStyle/>
          <a:p>
            <a:fld id="{BFEBEB0A-9E3D-4B14-9782-E2AE3DA60D96}" type="slidenum">
              <a:rPr lang="en-US" smtClean="0">
                <a:solidFill>
                  <a:prstClr val="white"/>
                </a:solidFill>
                <a:latin typeface="Arial"/>
              </a:rPr>
              <a:pPr/>
              <a:t>‹n.›</a:t>
            </a:fld>
            <a:endParaRPr lang="en-US">
              <a:solidFill>
                <a:prstClr val="white"/>
              </a:solidFill>
              <a:latin typeface="Arial"/>
            </a:endParaRPr>
          </a:p>
        </p:txBody>
      </p:sp>
    </p:spTree>
    <p:extLst>
      <p:ext uri="{BB962C8B-B14F-4D97-AF65-F5344CB8AC3E}">
        <p14:creationId xmlns:p14="http://schemas.microsoft.com/office/powerpoint/2010/main" val="3264843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it-IT" smtClean="0"/>
              <a:t>Fare clic per modificare stile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51E52B4A-BA08-4841-AB08-A0D822ABC34D}" type="datetime1">
              <a:rPr lang="en-US" smtClean="0">
                <a:solidFill>
                  <a:prstClr val="white">
                    <a:alpha val="50000"/>
                  </a:prstClr>
                </a:solidFill>
                <a:latin typeface="Arial"/>
              </a:rPr>
              <a:pPr/>
              <a:t>11/12/20</a:t>
            </a:fld>
            <a:endParaRPr lang="en-US">
              <a:solidFill>
                <a:prstClr val="white">
                  <a:alpha val="50000"/>
                </a:prstClr>
              </a:solidFill>
              <a:latin typeface="Arial"/>
            </a:endParaRPr>
          </a:p>
        </p:txBody>
      </p:sp>
      <p:sp>
        <p:nvSpPr>
          <p:cNvPr id="6" name="Footer Placeholder 5"/>
          <p:cNvSpPr>
            <a:spLocks noGrp="1"/>
          </p:cNvSpPr>
          <p:nvPr>
            <p:ph type="ftr" sz="quarter" idx="11"/>
          </p:nvPr>
        </p:nvSpPr>
        <p:spPr/>
        <p:txBody>
          <a:bodyPr/>
          <a:lstStyle/>
          <a:p>
            <a:endParaRPr lang="en-US">
              <a:solidFill>
                <a:prstClr val="white"/>
              </a:solidFill>
              <a:latin typeface="Arial"/>
            </a:endParaRPr>
          </a:p>
        </p:txBody>
      </p:sp>
      <p:sp>
        <p:nvSpPr>
          <p:cNvPr id="7" name="Slide Number Placeholder 6"/>
          <p:cNvSpPr>
            <a:spLocks noGrp="1"/>
          </p:cNvSpPr>
          <p:nvPr>
            <p:ph type="sldNum" sz="quarter" idx="12"/>
          </p:nvPr>
        </p:nvSpPr>
        <p:spPr/>
        <p:txBody>
          <a:bodyPr/>
          <a:lstStyle/>
          <a:p>
            <a:fld id="{BFEBEB0A-9E3D-4B14-9782-E2AE3DA60D96}" type="slidenum">
              <a:rPr lang="en-US" smtClean="0">
                <a:solidFill>
                  <a:prstClr val="white"/>
                </a:solidFill>
                <a:latin typeface="Arial"/>
              </a:rPr>
              <a:pPr/>
              <a:t>‹n.›</a:t>
            </a:fld>
            <a:endParaRPr lang="en-US">
              <a:solidFill>
                <a:prstClr val="white"/>
              </a:solidFill>
              <a:latin typeface="Arial"/>
            </a:endParaRPr>
          </a:p>
        </p:txBody>
      </p:sp>
    </p:spTree>
    <p:extLst>
      <p:ext uri="{BB962C8B-B14F-4D97-AF65-F5344CB8AC3E}">
        <p14:creationId xmlns:p14="http://schemas.microsoft.com/office/powerpoint/2010/main" val="2114358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Arial"/>
            </a:endParaRPr>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Arial"/>
            </a:endParaRPr>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it-IT" smtClean="0"/>
              <a:t>Fare clic per modificare stile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pPr defTabSz="914400"/>
            <a:fld id="{75D48070-6A81-47D0-9810-1540B9FEFF61}" type="datetime1">
              <a:rPr lang="en-US" smtClean="0">
                <a:solidFill>
                  <a:prstClr val="white">
                    <a:alpha val="50000"/>
                  </a:prstClr>
                </a:solidFill>
                <a:latin typeface="Arial"/>
              </a:rPr>
              <a:pPr defTabSz="914400"/>
              <a:t>11/12/20</a:t>
            </a:fld>
            <a:endParaRPr lang="en-US">
              <a:solidFill>
                <a:prstClr val="white">
                  <a:alpha val="50000"/>
                </a:prstClr>
              </a:solidFill>
              <a:latin typeface="Arial"/>
            </a:endParaRPr>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pPr defTabSz="914400"/>
            <a:fld id="{BFEBEB0A-9E3D-4B14-9782-E2AE3DA60D96}" type="slidenum">
              <a:rPr lang="en-US" smtClean="0">
                <a:solidFill>
                  <a:prstClr val="white"/>
                </a:solidFill>
                <a:latin typeface="Arial"/>
              </a:rPr>
              <a:pPr defTabSz="914400"/>
              <a:t>‹n.›</a:t>
            </a:fld>
            <a:endParaRPr lang="en-US" dirty="0">
              <a:solidFill>
                <a:prstClr val="white"/>
              </a:solidFill>
              <a:latin typeface="Arial"/>
            </a:endParaRPr>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pPr defTabSz="914400"/>
            <a:endParaRPr lang="en-US" dirty="0">
              <a:solidFill>
                <a:prstClr val="white"/>
              </a:solidFill>
              <a:latin typeface="Arial"/>
            </a:endParaRPr>
          </a:p>
        </p:txBody>
      </p:sp>
    </p:spTree>
    <p:extLst>
      <p:ext uri="{BB962C8B-B14F-4D97-AF65-F5344CB8AC3E}">
        <p14:creationId xmlns:p14="http://schemas.microsoft.com/office/powerpoint/2010/main" val="109257015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94521" y="1632941"/>
            <a:ext cx="8522743" cy="2247038"/>
          </a:xfrm>
        </p:spPr>
        <p:txBody>
          <a:bodyPr/>
          <a:lstStyle/>
          <a:p>
            <a:pPr algn="ctr"/>
            <a:r>
              <a:rPr lang="en-GB" sz="3200" b="1" dirty="0"/>
              <a:t>A geographical relational analysis of </a:t>
            </a:r>
            <a:r>
              <a:rPr lang="en-GB" sz="3200" b="1" dirty="0" err="1"/>
              <a:t>chemsex</a:t>
            </a:r>
            <a:r>
              <a:rPr lang="en-GB" sz="3200" b="1" dirty="0"/>
              <a:t> through the self-narratives of Italian gay men living with HIV</a:t>
            </a:r>
            <a:r>
              <a:rPr lang="it-IT" sz="3200" dirty="0"/>
              <a:t/>
            </a:r>
            <a:br>
              <a:rPr lang="it-IT" sz="3200" dirty="0"/>
            </a:br>
            <a:endParaRPr lang="it-IT" sz="3000" b="1" dirty="0"/>
          </a:p>
        </p:txBody>
      </p:sp>
      <p:sp>
        <p:nvSpPr>
          <p:cNvPr id="3" name="Sottotitolo 2"/>
          <p:cNvSpPr>
            <a:spLocks noGrp="1"/>
          </p:cNvSpPr>
          <p:nvPr>
            <p:ph type="subTitle" idx="1"/>
          </p:nvPr>
        </p:nvSpPr>
        <p:spPr>
          <a:xfrm>
            <a:off x="479188" y="4145156"/>
            <a:ext cx="8006740" cy="1569844"/>
          </a:xfrm>
        </p:spPr>
        <p:txBody>
          <a:bodyPr>
            <a:noAutofit/>
          </a:bodyPr>
          <a:lstStyle/>
          <a:p>
            <a:pPr algn="ctr"/>
            <a:r>
              <a:rPr lang="it-IT" dirty="0" smtClean="0"/>
              <a:t>Cesare Di </a:t>
            </a:r>
            <a:r>
              <a:rPr lang="it-IT" dirty="0" err="1" smtClean="0"/>
              <a:t>Feliciantonio</a:t>
            </a:r>
            <a:endParaRPr lang="it-IT" dirty="0" smtClean="0"/>
          </a:p>
          <a:p>
            <a:pPr algn="ctr"/>
            <a:r>
              <a:rPr lang="it-IT" dirty="0" smtClean="0"/>
              <a:t> (Manchester </a:t>
            </a:r>
            <a:r>
              <a:rPr lang="it-IT" dirty="0" err="1" smtClean="0"/>
              <a:t>Metropolitan</a:t>
            </a:r>
            <a:r>
              <a:rPr lang="it-IT" dirty="0" smtClean="0"/>
              <a:t> </a:t>
            </a:r>
            <a:r>
              <a:rPr lang="it-IT" dirty="0" err="1" smtClean="0"/>
              <a:t>University</a:t>
            </a:r>
            <a:r>
              <a:rPr lang="it-IT" dirty="0" smtClean="0"/>
              <a:t> &amp; </a:t>
            </a:r>
            <a:r>
              <a:rPr lang="it-IT" dirty="0" err="1" smtClean="0"/>
              <a:t>University</a:t>
            </a:r>
            <a:r>
              <a:rPr lang="it-IT" dirty="0" smtClean="0"/>
              <a:t> of Leicester)</a:t>
            </a:r>
          </a:p>
          <a:p>
            <a:pPr algn="ctr"/>
            <a:r>
              <a:rPr lang="it-IT" dirty="0" err="1" smtClean="0"/>
              <a:t>difeliciantoniocesare@gmail.com</a:t>
            </a:r>
            <a:endParaRPr lang="it-IT" dirty="0"/>
          </a:p>
        </p:txBody>
      </p:sp>
      <p:pic>
        <p:nvPicPr>
          <p:cNvPr id="5" name="Immagine 4" descr="MarieCurieLogo.jpe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63406" y="5143946"/>
            <a:ext cx="1480593" cy="1726540"/>
          </a:xfrm>
          <a:prstGeom prst="rect">
            <a:avLst/>
          </a:prstGeom>
        </p:spPr>
      </p:pic>
      <p:sp>
        <p:nvSpPr>
          <p:cNvPr id="7" name="CasellaDiTesto 6"/>
          <p:cNvSpPr txBox="1"/>
          <p:nvPr/>
        </p:nvSpPr>
        <p:spPr>
          <a:xfrm>
            <a:off x="294521" y="6321132"/>
            <a:ext cx="184666" cy="369332"/>
          </a:xfrm>
          <a:prstGeom prst="rect">
            <a:avLst/>
          </a:prstGeom>
          <a:noFill/>
        </p:spPr>
        <p:txBody>
          <a:bodyPr wrap="none" rtlCol="0">
            <a:spAutoFit/>
          </a:bodyPr>
          <a:lstStyle/>
          <a:p>
            <a:endParaRPr lang="it-IT" dirty="0">
              <a:solidFill>
                <a:prstClr val="white"/>
              </a:solidFill>
              <a:latin typeface="Arial"/>
            </a:endParaRPr>
          </a:p>
        </p:txBody>
      </p:sp>
    </p:spTree>
    <p:extLst>
      <p:ext uri="{BB962C8B-B14F-4D97-AF65-F5344CB8AC3E}">
        <p14:creationId xmlns:p14="http://schemas.microsoft.com/office/powerpoint/2010/main" val="34136990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70933" y="338668"/>
            <a:ext cx="7958667" cy="762000"/>
          </a:xfrm>
        </p:spPr>
        <p:txBody>
          <a:bodyPr>
            <a:normAutofit/>
          </a:bodyPr>
          <a:lstStyle/>
          <a:p>
            <a:r>
              <a:rPr lang="en-GB" sz="3600" b="1" dirty="0" smtClean="0"/>
              <a:t>Some concluding thoughts..</a:t>
            </a:r>
            <a:endParaRPr lang="en-GB" sz="3600" b="1" dirty="0"/>
          </a:p>
        </p:txBody>
      </p:sp>
      <p:sp>
        <p:nvSpPr>
          <p:cNvPr id="3" name="Segnaposto contenuto 2"/>
          <p:cNvSpPr>
            <a:spLocks noGrp="1"/>
          </p:cNvSpPr>
          <p:nvPr>
            <p:ph idx="1"/>
          </p:nvPr>
        </p:nvSpPr>
        <p:spPr>
          <a:xfrm>
            <a:off x="491067" y="1591733"/>
            <a:ext cx="8094133" cy="4717627"/>
          </a:xfrm>
        </p:spPr>
        <p:txBody>
          <a:bodyPr>
            <a:normAutofit/>
          </a:bodyPr>
          <a:lstStyle/>
          <a:p>
            <a:r>
              <a:rPr lang="en-GB" sz="2200" dirty="0" smtClean="0"/>
              <a:t>Qualitative, in-depth methods</a:t>
            </a:r>
            <a:r>
              <a:rPr lang="en-GB" sz="2200" dirty="0"/>
              <a:t> </a:t>
            </a:r>
            <a:r>
              <a:rPr lang="en-GB" sz="2200" dirty="0" smtClean="0"/>
              <a:t>allow complex analyses that go beyond </a:t>
            </a:r>
            <a:r>
              <a:rPr lang="en-GB" sz="2200" dirty="0" err="1" smtClean="0"/>
              <a:t>pathologizing</a:t>
            </a:r>
            <a:r>
              <a:rPr lang="en-GB" sz="2200" dirty="0" smtClean="0"/>
              <a:t> medical and </a:t>
            </a:r>
            <a:r>
              <a:rPr lang="en-GB" sz="2200" dirty="0" err="1" smtClean="0"/>
              <a:t>mediatic</a:t>
            </a:r>
            <a:r>
              <a:rPr lang="en-GB" sz="2200" dirty="0" smtClean="0"/>
              <a:t> discourse</a:t>
            </a:r>
          </a:p>
          <a:p>
            <a:endParaRPr lang="en-GB" sz="2200" dirty="0"/>
          </a:p>
          <a:p>
            <a:r>
              <a:rPr lang="en-GB" sz="2200" dirty="0" smtClean="0"/>
              <a:t>A place-based, relational, geographical analysis offers the possibility to explore the complex negotiations between sexual practices, identity and desire</a:t>
            </a:r>
          </a:p>
          <a:p>
            <a:endParaRPr lang="en-GB" sz="2200" dirty="0"/>
          </a:p>
          <a:p>
            <a:r>
              <a:rPr lang="en-GB" sz="2200" dirty="0" smtClean="0"/>
              <a:t>The narratives show how practices go beyond hegemonic models and discourses</a:t>
            </a:r>
          </a:p>
          <a:p>
            <a:endParaRPr lang="en-GB" sz="2200" dirty="0"/>
          </a:p>
          <a:p>
            <a:r>
              <a:rPr lang="en-GB" sz="2200" dirty="0" smtClean="0"/>
              <a:t>Need to explore more in-depth how different recreational drugs shape sex and being with </a:t>
            </a:r>
            <a:r>
              <a:rPr lang="en-GB" sz="2200" i="1" dirty="0" smtClean="0"/>
              <a:t>others </a:t>
            </a:r>
            <a:endParaRPr lang="en-GB" sz="2200" i="1" dirty="0"/>
          </a:p>
        </p:txBody>
      </p:sp>
    </p:spTree>
    <p:extLst>
      <p:ext uri="{BB962C8B-B14F-4D97-AF65-F5344CB8AC3E}">
        <p14:creationId xmlns:p14="http://schemas.microsoft.com/office/powerpoint/2010/main" val="3209559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60191" y="186268"/>
            <a:ext cx="7769409" cy="761999"/>
          </a:xfrm>
        </p:spPr>
        <p:txBody>
          <a:bodyPr/>
          <a:lstStyle/>
          <a:p>
            <a:r>
              <a:rPr lang="it-IT" b="1" dirty="0" err="1" smtClean="0"/>
              <a:t>Research</a:t>
            </a:r>
            <a:r>
              <a:rPr lang="it-IT" b="1" dirty="0" smtClean="0"/>
              <a:t> background</a:t>
            </a:r>
            <a:endParaRPr lang="it-IT" b="1" dirty="0"/>
          </a:p>
        </p:txBody>
      </p:sp>
      <p:sp>
        <p:nvSpPr>
          <p:cNvPr id="5" name="Segnaposto contenuto 4"/>
          <p:cNvSpPr>
            <a:spLocks noGrp="1"/>
          </p:cNvSpPr>
          <p:nvPr>
            <p:ph idx="1"/>
          </p:nvPr>
        </p:nvSpPr>
        <p:spPr>
          <a:xfrm>
            <a:off x="171249" y="1320800"/>
            <a:ext cx="8819340" cy="5249333"/>
          </a:xfrm>
        </p:spPr>
        <p:txBody>
          <a:bodyPr>
            <a:noAutofit/>
          </a:bodyPr>
          <a:lstStyle/>
          <a:p>
            <a:r>
              <a:rPr lang="it-IT" sz="2200" dirty="0" smtClean="0"/>
              <a:t>Use </a:t>
            </a:r>
            <a:r>
              <a:rPr lang="it-IT" sz="2200" dirty="0" smtClean="0"/>
              <a:t>of </a:t>
            </a:r>
            <a:r>
              <a:rPr lang="it-IT" sz="2200" dirty="0" err="1" smtClean="0"/>
              <a:t>biographic</a:t>
            </a:r>
            <a:r>
              <a:rPr lang="it-IT" sz="2200" dirty="0" smtClean="0"/>
              <a:t> narrative </a:t>
            </a:r>
            <a:r>
              <a:rPr lang="it-IT" sz="2200" dirty="0" err="1" smtClean="0"/>
              <a:t>interpretive</a:t>
            </a:r>
            <a:r>
              <a:rPr lang="it-IT" sz="2200" dirty="0" smtClean="0"/>
              <a:t> </a:t>
            </a:r>
            <a:r>
              <a:rPr lang="it-IT" sz="2200" dirty="0" err="1" smtClean="0"/>
              <a:t>method</a:t>
            </a:r>
            <a:r>
              <a:rPr lang="it-IT" sz="2200" dirty="0" smtClean="0"/>
              <a:t> (BNIM; </a:t>
            </a:r>
            <a:r>
              <a:rPr lang="it-IT" sz="2200" dirty="0" err="1" smtClean="0"/>
              <a:t>Wengraf</a:t>
            </a:r>
            <a:r>
              <a:rPr lang="it-IT" sz="2200" dirty="0" smtClean="0"/>
              <a:t>, 2001), the focus </a:t>
            </a:r>
            <a:r>
              <a:rPr lang="it-IT" sz="2200" dirty="0" err="1" smtClean="0"/>
              <a:t>is</a:t>
            </a:r>
            <a:r>
              <a:rPr lang="it-IT" sz="2200" dirty="0" smtClean="0"/>
              <a:t> on </a:t>
            </a:r>
            <a:r>
              <a:rPr lang="it-IT" sz="2200" dirty="0" err="1" smtClean="0"/>
              <a:t>people’s</a:t>
            </a:r>
            <a:r>
              <a:rPr lang="it-IT" sz="2200" dirty="0" smtClean="0"/>
              <a:t> </a:t>
            </a:r>
            <a:r>
              <a:rPr lang="it-IT" sz="2200" dirty="0" err="1" smtClean="0"/>
              <a:t>lives</a:t>
            </a:r>
            <a:r>
              <a:rPr lang="it-IT" sz="2200" dirty="0" smtClean="0"/>
              <a:t>, </a:t>
            </a:r>
            <a:r>
              <a:rPr lang="it-IT" sz="2200" dirty="0" err="1" smtClean="0"/>
              <a:t>chemsex</a:t>
            </a:r>
            <a:r>
              <a:rPr lang="it-IT" sz="2200" dirty="0" smtClean="0"/>
              <a:t> </a:t>
            </a:r>
            <a:r>
              <a:rPr lang="it-IT" sz="2200" dirty="0" err="1" smtClean="0"/>
              <a:t>emerged</a:t>
            </a:r>
            <a:r>
              <a:rPr lang="it-IT" sz="2200" dirty="0" smtClean="0"/>
              <a:t> from </a:t>
            </a:r>
            <a:r>
              <a:rPr lang="it-IT" sz="2200" dirty="0" err="1" smtClean="0"/>
              <a:t>people’s</a:t>
            </a:r>
            <a:r>
              <a:rPr lang="it-IT" sz="2200" dirty="0" smtClean="0"/>
              <a:t> </a:t>
            </a:r>
            <a:r>
              <a:rPr lang="it-IT" sz="2200" dirty="0" err="1" smtClean="0"/>
              <a:t>narratives</a:t>
            </a:r>
            <a:r>
              <a:rPr lang="it-IT" sz="2200" dirty="0" smtClean="0"/>
              <a:t> </a:t>
            </a:r>
          </a:p>
          <a:p>
            <a:pPr marL="45720" indent="0">
              <a:buNone/>
            </a:pPr>
            <a:endParaRPr lang="it-IT" sz="2200" dirty="0" smtClean="0"/>
          </a:p>
          <a:p>
            <a:r>
              <a:rPr lang="it-IT" sz="2200" dirty="0" err="1" smtClean="0"/>
              <a:t>Presentation’s</a:t>
            </a:r>
            <a:r>
              <a:rPr lang="it-IT" sz="2200" dirty="0" smtClean="0"/>
              <a:t> focus: 36 </a:t>
            </a:r>
            <a:r>
              <a:rPr lang="it-IT" sz="2200" dirty="0" err="1" smtClean="0"/>
              <a:t>interviews</a:t>
            </a:r>
            <a:r>
              <a:rPr lang="it-IT" sz="2200" dirty="0" smtClean="0"/>
              <a:t> with </a:t>
            </a:r>
            <a:r>
              <a:rPr lang="it-IT" sz="2200" dirty="0" err="1" smtClean="0"/>
              <a:t>Italian</a:t>
            </a:r>
            <a:r>
              <a:rPr lang="it-IT" sz="2200" dirty="0" smtClean="0"/>
              <a:t> </a:t>
            </a:r>
            <a:r>
              <a:rPr lang="it-IT" sz="2200" dirty="0" err="1" smtClean="0"/>
              <a:t>research</a:t>
            </a:r>
            <a:r>
              <a:rPr lang="it-IT" sz="2200" dirty="0" smtClean="0"/>
              <a:t> </a:t>
            </a:r>
            <a:r>
              <a:rPr lang="it-IT" sz="2200" dirty="0" err="1" smtClean="0"/>
              <a:t>participants</a:t>
            </a:r>
            <a:r>
              <a:rPr lang="it-IT" sz="2200" dirty="0" smtClean="0"/>
              <a:t> </a:t>
            </a:r>
            <a:r>
              <a:rPr lang="it-IT" sz="2200" dirty="0" err="1" smtClean="0"/>
              <a:t>based</a:t>
            </a:r>
            <a:r>
              <a:rPr lang="it-IT" sz="2200" dirty="0" smtClean="0"/>
              <a:t> in the </a:t>
            </a:r>
            <a:r>
              <a:rPr lang="it-IT" sz="2200" dirty="0" err="1" smtClean="0"/>
              <a:t>different</a:t>
            </a:r>
            <a:r>
              <a:rPr lang="it-IT" sz="2200" dirty="0" smtClean="0"/>
              <a:t> </a:t>
            </a:r>
            <a:r>
              <a:rPr lang="it-IT" sz="2200" dirty="0" err="1" smtClean="0"/>
              <a:t>cities</a:t>
            </a:r>
            <a:r>
              <a:rPr lang="it-IT" sz="2200" dirty="0" smtClean="0"/>
              <a:t> </a:t>
            </a:r>
            <a:r>
              <a:rPr lang="it-IT" sz="2200" dirty="0" err="1" smtClean="0"/>
              <a:t>who</a:t>
            </a:r>
            <a:r>
              <a:rPr lang="it-IT" sz="2200" dirty="0" smtClean="0"/>
              <a:t> </a:t>
            </a:r>
            <a:r>
              <a:rPr lang="it-IT" sz="2200" dirty="0" err="1" smtClean="0"/>
              <a:t>spoke</a:t>
            </a:r>
            <a:r>
              <a:rPr lang="it-IT" sz="2200" dirty="0" smtClean="0"/>
              <a:t> </a:t>
            </a:r>
            <a:r>
              <a:rPr lang="it-IT" sz="2200" dirty="0" err="1" smtClean="0"/>
              <a:t>about</a:t>
            </a:r>
            <a:r>
              <a:rPr lang="it-IT" sz="2200" dirty="0" smtClean="0"/>
              <a:t> </a:t>
            </a:r>
            <a:r>
              <a:rPr lang="it-IT" sz="2200" dirty="0" err="1" smtClean="0"/>
              <a:t>chemsex</a:t>
            </a:r>
            <a:endParaRPr lang="it-IT" sz="2200" dirty="0" smtClean="0"/>
          </a:p>
          <a:p>
            <a:pPr marL="45720" indent="0">
              <a:buNone/>
            </a:pPr>
            <a:endParaRPr lang="it-IT" sz="2200" dirty="0" smtClean="0"/>
          </a:p>
          <a:p>
            <a:r>
              <a:rPr lang="it-IT" sz="2200" dirty="0" err="1" smtClean="0"/>
              <a:t>Main</a:t>
            </a:r>
            <a:r>
              <a:rPr lang="it-IT" sz="2200" dirty="0" smtClean="0"/>
              <a:t> </a:t>
            </a:r>
            <a:r>
              <a:rPr lang="it-IT" sz="2200" dirty="0" err="1" smtClean="0"/>
              <a:t>aim</a:t>
            </a:r>
            <a:r>
              <a:rPr lang="it-IT" sz="2200" dirty="0" smtClean="0"/>
              <a:t>: </a:t>
            </a:r>
            <a:r>
              <a:rPr lang="it-IT" sz="2200" dirty="0" err="1" smtClean="0"/>
              <a:t>unpack</a:t>
            </a:r>
            <a:r>
              <a:rPr lang="it-IT" sz="2200" dirty="0" smtClean="0"/>
              <a:t> the </a:t>
            </a:r>
            <a:r>
              <a:rPr lang="it-IT" sz="2200" dirty="0" err="1" smtClean="0"/>
              <a:t>complex</a:t>
            </a:r>
            <a:r>
              <a:rPr lang="it-IT" sz="2200" dirty="0" smtClean="0"/>
              <a:t> </a:t>
            </a:r>
            <a:r>
              <a:rPr lang="it-IT" sz="2200" dirty="0" err="1" smtClean="0"/>
              <a:t>negotiations</a:t>
            </a:r>
            <a:r>
              <a:rPr lang="it-IT" sz="2200" dirty="0" smtClean="0"/>
              <a:t> </a:t>
            </a:r>
            <a:r>
              <a:rPr lang="it-IT" sz="2200" dirty="0" err="1" smtClean="0"/>
              <a:t>between</a:t>
            </a:r>
            <a:r>
              <a:rPr lang="it-IT" sz="2200" dirty="0" smtClean="0"/>
              <a:t> </a:t>
            </a:r>
            <a:r>
              <a:rPr lang="it-IT" sz="2200" dirty="0" err="1" smtClean="0"/>
              <a:t>sexual</a:t>
            </a:r>
            <a:r>
              <a:rPr lang="it-IT" sz="2200" dirty="0" smtClean="0"/>
              <a:t> </a:t>
            </a:r>
            <a:r>
              <a:rPr lang="it-IT" sz="2200" dirty="0" err="1" smtClean="0"/>
              <a:t>practices</a:t>
            </a:r>
            <a:r>
              <a:rPr lang="it-IT" sz="2200" dirty="0" smtClean="0"/>
              <a:t>, </a:t>
            </a:r>
            <a:r>
              <a:rPr lang="it-IT" sz="2200" dirty="0" err="1" smtClean="0"/>
              <a:t>place</a:t>
            </a:r>
            <a:r>
              <a:rPr lang="it-IT" sz="2200" dirty="0" smtClean="0"/>
              <a:t>, </a:t>
            </a:r>
            <a:r>
              <a:rPr lang="it-IT" sz="2200" dirty="0" err="1" smtClean="0"/>
              <a:t>spatial</a:t>
            </a:r>
            <a:r>
              <a:rPr lang="it-IT" sz="2200" dirty="0" smtClean="0"/>
              <a:t> </a:t>
            </a:r>
            <a:r>
              <a:rPr lang="it-IT" sz="2200" dirty="0" err="1" smtClean="0"/>
              <a:t>imagery</a:t>
            </a:r>
            <a:r>
              <a:rPr lang="it-IT" sz="2200" dirty="0" smtClean="0"/>
              <a:t>, </a:t>
            </a:r>
            <a:r>
              <a:rPr lang="it-IT" sz="2200" dirty="0" err="1" smtClean="0"/>
              <a:t>mobility</a:t>
            </a:r>
            <a:r>
              <a:rPr lang="it-IT" sz="2200" dirty="0" smtClean="0"/>
              <a:t>/</a:t>
            </a:r>
            <a:r>
              <a:rPr lang="it-IT" sz="2200" dirty="0" err="1" smtClean="0"/>
              <a:t>tourism</a:t>
            </a:r>
            <a:r>
              <a:rPr lang="it-IT" sz="2200" dirty="0" smtClean="0"/>
              <a:t>, </a:t>
            </a:r>
            <a:r>
              <a:rPr lang="it-IT" sz="2200" dirty="0" err="1" smtClean="0"/>
              <a:t>bodies</a:t>
            </a:r>
            <a:r>
              <a:rPr lang="it-IT" sz="2200" dirty="0" smtClean="0"/>
              <a:t>, the performance of </a:t>
            </a:r>
            <a:r>
              <a:rPr lang="it-IT" sz="2200" dirty="0" err="1" smtClean="0"/>
              <a:t>masculinities</a:t>
            </a:r>
            <a:r>
              <a:rPr lang="it-IT" sz="2200" dirty="0" smtClean="0"/>
              <a:t> and </a:t>
            </a:r>
            <a:r>
              <a:rPr lang="it-IT" sz="2200" dirty="0" err="1" smtClean="0"/>
              <a:t>drugs</a:t>
            </a:r>
            <a:r>
              <a:rPr lang="it-IT" sz="2200" dirty="0" smtClean="0"/>
              <a:t> </a:t>
            </a:r>
            <a:r>
              <a:rPr lang="it-IT" sz="2200" dirty="0" err="1" smtClean="0"/>
              <a:t>consumption</a:t>
            </a:r>
            <a:endParaRPr lang="it-IT" sz="2200" dirty="0"/>
          </a:p>
        </p:txBody>
      </p:sp>
    </p:spTree>
    <p:extLst>
      <p:ext uri="{BB962C8B-B14F-4D97-AF65-F5344CB8AC3E}">
        <p14:creationId xmlns:p14="http://schemas.microsoft.com/office/powerpoint/2010/main" val="1270164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40267" y="355600"/>
            <a:ext cx="7789333" cy="745067"/>
          </a:xfrm>
        </p:spPr>
        <p:txBody>
          <a:bodyPr>
            <a:normAutofit/>
          </a:bodyPr>
          <a:lstStyle/>
          <a:p>
            <a:r>
              <a:rPr lang="it-IT" sz="3200" b="1" dirty="0" err="1" smtClean="0"/>
              <a:t>Main</a:t>
            </a:r>
            <a:r>
              <a:rPr lang="it-IT" sz="3200" b="1" dirty="0" smtClean="0"/>
              <a:t> </a:t>
            </a:r>
            <a:r>
              <a:rPr lang="it-IT" sz="3200" b="1" dirty="0" err="1" smtClean="0"/>
              <a:t>argument</a:t>
            </a:r>
            <a:endParaRPr lang="it-IT" sz="3200" b="1" dirty="0"/>
          </a:p>
        </p:txBody>
      </p:sp>
      <p:sp>
        <p:nvSpPr>
          <p:cNvPr id="3" name="Segnaposto contenuto 2"/>
          <p:cNvSpPr>
            <a:spLocks noGrp="1"/>
          </p:cNvSpPr>
          <p:nvPr>
            <p:ph idx="1"/>
          </p:nvPr>
        </p:nvSpPr>
        <p:spPr>
          <a:xfrm>
            <a:off x="440267" y="1555312"/>
            <a:ext cx="8195733" cy="5082555"/>
          </a:xfrm>
        </p:spPr>
        <p:txBody>
          <a:bodyPr>
            <a:normAutofit/>
          </a:bodyPr>
          <a:lstStyle/>
          <a:p>
            <a:pPr algn="just"/>
            <a:r>
              <a:rPr lang="en-GB" sz="2200" dirty="0" smtClean="0"/>
              <a:t>Place occupies a central role in the research participants self-narratives around </a:t>
            </a:r>
            <a:r>
              <a:rPr lang="en-GB" sz="2200" dirty="0" err="1" smtClean="0"/>
              <a:t>chemsex</a:t>
            </a:r>
            <a:r>
              <a:rPr lang="en-GB" sz="2200" dirty="0" smtClean="0"/>
              <a:t>. It is constructed </a:t>
            </a:r>
            <a:r>
              <a:rPr lang="en-GB" sz="2200" i="1" dirty="0" smtClean="0"/>
              <a:t>relationally</a:t>
            </a:r>
            <a:r>
              <a:rPr lang="en-GB" sz="2200" dirty="0" smtClean="0"/>
              <a:t>, through movement and encounter with other places. In these narratives, Italy is represented as </a:t>
            </a:r>
            <a:r>
              <a:rPr lang="en-GB" sz="2200" i="1" dirty="0" smtClean="0"/>
              <a:t>sexually backward</a:t>
            </a:r>
            <a:r>
              <a:rPr lang="en-GB" sz="2200" dirty="0" smtClean="0"/>
              <a:t>.</a:t>
            </a:r>
          </a:p>
          <a:p>
            <a:pPr algn="just"/>
            <a:endParaRPr lang="en-GB" sz="2200" dirty="0"/>
          </a:p>
          <a:p>
            <a:pPr marL="45720" indent="0" algn="just">
              <a:buNone/>
            </a:pPr>
            <a:r>
              <a:rPr lang="en-GB" sz="2200" u="sng" dirty="0" smtClean="0"/>
              <a:t>3 main (interconnected) dimensions of place:</a:t>
            </a:r>
          </a:p>
          <a:p>
            <a:pPr algn="just">
              <a:buFontTx/>
              <a:buChar char="-"/>
            </a:pPr>
            <a:r>
              <a:rPr lang="en-GB" sz="2200" dirty="0" smtClean="0"/>
              <a:t>Physical (e.g. home, the sauna, the club, the ‘</a:t>
            </a:r>
            <a:r>
              <a:rPr lang="en-GB" sz="2200" dirty="0" err="1" smtClean="0"/>
              <a:t>gayborhood</a:t>
            </a:r>
            <a:r>
              <a:rPr lang="en-GB" sz="2200" dirty="0" smtClean="0"/>
              <a:t>’)</a:t>
            </a:r>
          </a:p>
          <a:p>
            <a:pPr algn="just">
              <a:buFontTx/>
              <a:buChar char="-"/>
            </a:pPr>
            <a:endParaRPr lang="en-GB" sz="2200" dirty="0"/>
          </a:p>
          <a:p>
            <a:pPr algn="just">
              <a:buFontTx/>
              <a:buChar char="-"/>
            </a:pPr>
            <a:r>
              <a:rPr lang="en-GB" sz="2200" dirty="0" smtClean="0"/>
              <a:t>Imaginary (e.g. specific cities </a:t>
            </a:r>
            <a:r>
              <a:rPr lang="en-GB" sz="2200" i="1" dirty="0" smtClean="0"/>
              <a:t>abroad</a:t>
            </a:r>
            <a:r>
              <a:rPr lang="en-GB" sz="2200" dirty="0" smtClean="0"/>
              <a:t> exercise a strong ‘sexual power’)</a:t>
            </a:r>
          </a:p>
          <a:p>
            <a:pPr algn="just">
              <a:buFontTx/>
              <a:buChar char="-"/>
            </a:pPr>
            <a:endParaRPr lang="en-GB" sz="2200" dirty="0" smtClean="0"/>
          </a:p>
          <a:p>
            <a:pPr algn="just">
              <a:buFontTx/>
              <a:buChar char="-"/>
            </a:pPr>
            <a:r>
              <a:rPr lang="en-GB" sz="2200" dirty="0" smtClean="0"/>
              <a:t>Digital (e.g. hook-up apps)</a:t>
            </a:r>
            <a:endParaRPr lang="en-GB" sz="2200" dirty="0"/>
          </a:p>
          <a:p>
            <a:pPr algn="just">
              <a:buFontTx/>
              <a:buChar char="-"/>
            </a:pPr>
            <a:endParaRPr lang="en-GB" sz="2200" dirty="0"/>
          </a:p>
        </p:txBody>
      </p:sp>
    </p:spTree>
    <p:extLst>
      <p:ext uri="{BB962C8B-B14F-4D97-AF65-F5344CB8AC3E}">
        <p14:creationId xmlns:p14="http://schemas.microsoft.com/office/powerpoint/2010/main" val="247621858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JotNot_23-08-2018.pdf"/>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rot="16200000">
            <a:off x="2190366" y="-381000"/>
            <a:ext cx="4864868" cy="7620000"/>
          </a:xfrm>
          <a:prstGeom prst="rect">
            <a:avLst/>
          </a:prstGeom>
        </p:spPr>
      </p:pic>
      <p:sp>
        <p:nvSpPr>
          <p:cNvPr id="5" name="CasellaDiTesto 4"/>
          <p:cNvSpPr txBox="1"/>
          <p:nvPr/>
        </p:nvSpPr>
        <p:spPr>
          <a:xfrm>
            <a:off x="237066" y="5994400"/>
            <a:ext cx="8653627" cy="769441"/>
          </a:xfrm>
          <a:prstGeom prst="rect">
            <a:avLst/>
          </a:prstGeom>
          <a:noFill/>
        </p:spPr>
        <p:txBody>
          <a:bodyPr wrap="square" rtlCol="0">
            <a:spAutoFit/>
          </a:bodyPr>
          <a:lstStyle/>
          <a:p>
            <a:pPr defTabSz="914400"/>
            <a:r>
              <a:rPr lang="en-GB" sz="2200" dirty="0">
                <a:solidFill>
                  <a:prstClr val="white"/>
                </a:solidFill>
                <a:latin typeface="Arial"/>
              </a:rPr>
              <a:t>Mental </a:t>
            </a:r>
            <a:r>
              <a:rPr lang="en-GB" sz="2200" dirty="0" smtClean="0">
                <a:solidFill>
                  <a:prstClr val="white"/>
                </a:solidFill>
                <a:latin typeface="Arial"/>
              </a:rPr>
              <a:t>map </a:t>
            </a:r>
            <a:r>
              <a:rPr lang="en-GB" sz="2200" dirty="0">
                <a:solidFill>
                  <a:prstClr val="white"/>
                </a:solidFill>
                <a:latin typeface="Arial"/>
              </a:rPr>
              <a:t>created to </a:t>
            </a:r>
            <a:r>
              <a:rPr lang="en-GB" sz="2200" dirty="0" err="1">
                <a:solidFill>
                  <a:prstClr val="white"/>
                </a:solidFill>
                <a:latin typeface="Arial"/>
              </a:rPr>
              <a:t>analyze</a:t>
            </a:r>
            <a:r>
              <a:rPr lang="en-GB" sz="2200" dirty="0">
                <a:solidFill>
                  <a:prstClr val="white"/>
                </a:solidFill>
                <a:latin typeface="Arial"/>
              </a:rPr>
              <a:t> the narratives around mobility, place and sexual experimentation (discussed with 5 participants)</a:t>
            </a:r>
          </a:p>
        </p:txBody>
      </p:sp>
    </p:spTree>
    <p:extLst>
      <p:ext uri="{BB962C8B-B14F-4D97-AF65-F5344CB8AC3E}">
        <p14:creationId xmlns:p14="http://schemas.microsoft.com/office/powerpoint/2010/main" val="146307559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9333" y="0"/>
            <a:ext cx="8060268" cy="1134533"/>
          </a:xfrm>
        </p:spPr>
        <p:txBody>
          <a:bodyPr>
            <a:normAutofit/>
          </a:bodyPr>
          <a:lstStyle/>
          <a:p>
            <a:r>
              <a:rPr lang="it-IT" sz="2600" b="1" dirty="0" err="1" smtClean="0"/>
              <a:t>Relational</a:t>
            </a:r>
            <a:r>
              <a:rPr lang="it-IT" sz="2600" b="1" dirty="0" smtClean="0"/>
              <a:t> </a:t>
            </a:r>
            <a:r>
              <a:rPr lang="it-IT" sz="2600" b="1" dirty="0" err="1" smtClean="0"/>
              <a:t>geographies</a:t>
            </a:r>
            <a:r>
              <a:rPr lang="it-IT" sz="2600" b="1" dirty="0" smtClean="0"/>
              <a:t> of </a:t>
            </a:r>
            <a:r>
              <a:rPr lang="it-IT" sz="2600" b="1" dirty="0" err="1" smtClean="0"/>
              <a:t>chemsex</a:t>
            </a:r>
            <a:r>
              <a:rPr lang="it-IT" sz="2600" b="1" dirty="0" smtClean="0"/>
              <a:t> (1): </a:t>
            </a:r>
            <a:r>
              <a:rPr lang="it-IT" sz="2600" b="1" dirty="0" err="1" smtClean="0"/>
              <a:t>mobility</a:t>
            </a:r>
            <a:r>
              <a:rPr lang="it-IT" sz="2600" b="1" dirty="0" smtClean="0"/>
              <a:t> and </a:t>
            </a:r>
            <a:r>
              <a:rPr lang="it-IT" sz="2600" b="1" dirty="0" err="1" smtClean="0"/>
              <a:t>tourism</a:t>
            </a:r>
            <a:endParaRPr lang="it-IT" sz="2600" b="1" dirty="0"/>
          </a:p>
        </p:txBody>
      </p:sp>
      <p:sp>
        <p:nvSpPr>
          <p:cNvPr id="3" name="Segnaposto contenuto 2"/>
          <p:cNvSpPr>
            <a:spLocks noGrp="1"/>
          </p:cNvSpPr>
          <p:nvPr>
            <p:ph idx="1"/>
          </p:nvPr>
        </p:nvSpPr>
        <p:spPr>
          <a:xfrm>
            <a:off x="169332" y="1270066"/>
            <a:ext cx="8822267" cy="5469402"/>
          </a:xfrm>
        </p:spPr>
        <p:txBody>
          <a:bodyPr>
            <a:normAutofit lnSpcReduction="10000"/>
          </a:bodyPr>
          <a:lstStyle/>
          <a:p>
            <a:r>
              <a:rPr lang="en-GB" sz="2400" u="sng" dirty="0" smtClean="0"/>
              <a:t>Specific cities (e.g. Amsterdam, Barcelona, Berlin, Brussels) play a central role for sexual experimentation</a:t>
            </a:r>
          </a:p>
          <a:p>
            <a:endParaRPr lang="en-GB" dirty="0"/>
          </a:p>
          <a:p>
            <a:pPr marL="45720" indent="0">
              <a:buNone/>
            </a:pPr>
            <a:r>
              <a:rPr lang="en-GB" dirty="0" smtClean="0"/>
              <a:t>RC: (...) I hooked up with this guy in Amsterdam [he was on holidays there], we smoked and wow, it was just amazing, (...) I didn’t want it to end.</a:t>
            </a:r>
          </a:p>
          <a:p>
            <a:pPr marL="45720" indent="0">
              <a:buNone/>
            </a:pPr>
            <a:r>
              <a:rPr lang="en-GB" dirty="0" smtClean="0"/>
              <a:t>Q: What did you smoke?</a:t>
            </a:r>
          </a:p>
          <a:p>
            <a:pPr marL="45720" indent="0">
              <a:buNone/>
            </a:pPr>
            <a:r>
              <a:rPr lang="en-GB" dirty="0" smtClean="0"/>
              <a:t>RC: Crystal, it was my first time, crazy. This is how I discovered </a:t>
            </a:r>
            <a:r>
              <a:rPr lang="en-GB" dirty="0" err="1" smtClean="0"/>
              <a:t>chemsex</a:t>
            </a:r>
            <a:r>
              <a:rPr lang="en-GB" dirty="0" smtClean="0"/>
              <a:t> [English word used]</a:t>
            </a:r>
          </a:p>
          <a:p>
            <a:pPr marL="45720" indent="0">
              <a:buNone/>
            </a:pPr>
            <a:r>
              <a:rPr lang="en-GB" dirty="0" smtClean="0"/>
              <a:t>Q: Was it your first time using drugs to have sex?</a:t>
            </a:r>
          </a:p>
          <a:p>
            <a:pPr marL="45720" indent="0">
              <a:buNone/>
            </a:pPr>
            <a:r>
              <a:rPr lang="en-GB" dirty="0" smtClean="0"/>
              <a:t>RC: Not really, I had tried G sometimes but just for one-to-one intercourses lasting few hours. This lasted maybe 36 hours and at some point we were 6, (...), I had never experienced something like that.</a:t>
            </a:r>
          </a:p>
          <a:p>
            <a:pPr marL="45720" indent="0">
              <a:buNone/>
            </a:pPr>
            <a:r>
              <a:rPr lang="en-GB" dirty="0" smtClean="0"/>
              <a:t>Q: So you think in Italy </a:t>
            </a:r>
            <a:r>
              <a:rPr lang="en-GB" dirty="0" err="1" smtClean="0"/>
              <a:t>chemsex</a:t>
            </a:r>
            <a:r>
              <a:rPr lang="en-GB" dirty="0" smtClean="0"/>
              <a:t> was not very widespread...</a:t>
            </a:r>
          </a:p>
          <a:p>
            <a:pPr marL="45720" indent="0">
              <a:buNone/>
            </a:pPr>
            <a:r>
              <a:rPr lang="en-GB" dirty="0" smtClean="0"/>
              <a:t>RC: Not at that point [2011], I think people did it mostly when travelling abroad, (...), now it is much more widespread but it still different, almost no one does crystal, here it is all about crack [</a:t>
            </a:r>
            <a:r>
              <a:rPr lang="en-US" i="1" dirty="0" err="1" smtClean="0"/>
              <a:t>basata</a:t>
            </a:r>
            <a:r>
              <a:rPr lang="en-GB" dirty="0" smtClean="0"/>
              <a:t>]</a:t>
            </a:r>
            <a:endParaRPr lang="en-GB" dirty="0"/>
          </a:p>
        </p:txBody>
      </p:sp>
    </p:spTree>
    <p:extLst>
      <p:ext uri="{BB962C8B-B14F-4D97-AF65-F5344CB8AC3E}">
        <p14:creationId xmlns:p14="http://schemas.microsoft.com/office/powerpoint/2010/main" val="56569785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70933" y="186267"/>
            <a:ext cx="7958667" cy="983784"/>
          </a:xfrm>
        </p:spPr>
        <p:txBody>
          <a:bodyPr>
            <a:normAutofit/>
          </a:bodyPr>
          <a:lstStyle/>
          <a:p>
            <a:r>
              <a:rPr lang="en-GB" sz="2800" b="1" dirty="0" smtClean="0"/>
              <a:t>Relational geographies of sex (2): </a:t>
            </a:r>
            <a:br>
              <a:rPr lang="en-GB" sz="2800" b="1" dirty="0" smtClean="0"/>
            </a:br>
            <a:r>
              <a:rPr lang="en-GB" sz="2800" b="1" dirty="0" smtClean="0"/>
              <a:t>Italy as ‘backward’ (Rome, 2016)</a:t>
            </a:r>
            <a:endParaRPr lang="en-GB" sz="2800" dirty="0"/>
          </a:p>
        </p:txBody>
      </p:sp>
      <p:sp>
        <p:nvSpPr>
          <p:cNvPr id="3" name="Segnaposto contenuto 2"/>
          <p:cNvSpPr>
            <a:spLocks noGrp="1"/>
          </p:cNvSpPr>
          <p:nvPr>
            <p:ph idx="1"/>
          </p:nvPr>
        </p:nvSpPr>
        <p:spPr>
          <a:xfrm>
            <a:off x="389466" y="1507067"/>
            <a:ext cx="8398933" cy="5063066"/>
          </a:xfrm>
        </p:spPr>
        <p:txBody>
          <a:bodyPr>
            <a:normAutofit/>
          </a:bodyPr>
          <a:lstStyle/>
          <a:p>
            <a:pPr marL="45720" indent="0" algn="just">
              <a:buNone/>
            </a:pPr>
            <a:r>
              <a:rPr lang="en-US" sz="2200" dirty="0" smtClean="0"/>
              <a:t>GN: (...) Sometimes I feel like people here don’t know anything, it’s like they don’t watch porn, I don’t really understand, (....) apparently nobody does </a:t>
            </a:r>
            <a:r>
              <a:rPr lang="en-US" sz="2200" i="1" dirty="0" smtClean="0"/>
              <a:t>bareback</a:t>
            </a:r>
            <a:r>
              <a:rPr lang="en-US" sz="2200" dirty="0" smtClean="0"/>
              <a:t> [English word used], nobody uses drugs, everybody is HIV-negative. (...) Many times people stopped chatting with me because I said I was HIV-positive, (...) they say they don’t do drugs but then they are high and come with the story ‘This is my first time’, ‘Normally I don’t do these things’, (...) crap, this country is so backward [</a:t>
            </a:r>
            <a:r>
              <a:rPr lang="it-IT" sz="2200" i="1" dirty="0" smtClean="0"/>
              <a:t>arretrato</a:t>
            </a:r>
            <a:r>
              <a:rPr lang="en-US" sz="2200" dirty="0" smtClean="0"/>
              <a:t>], any other place I travel to people are cool with naming things</a:t>
            </a:r>
            <a:r>
              <a:rPr lang="en-US" sz="2200" dirty="0"/>
              <a:t> </a:t>
            </a:r>
            <a:r>
              <a:rPr lang="en-US" sz="2200" dirty="0" smtClean="0"/>
              <a:t>(...), I like having sex with drugs, it is fun, I am not ashamed of what I like. </a:t>
            </a:r>
          </a:p>
        </p:txBody>
      </p:sp>
    </p:spTree>
    <p:extLst>
      <p:ext uri="{BB962C8B-B14F-4D97-AF65-F5344CB8AC3E}">
        <p14:creationId xmlns:p14="http://schemas.microsoft.com/office/powerpoint/2010/main" val="203391002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71145" y="370992"/>
            <a:ext cx="8105801" cy="770522"/>
          </a:xfrm>
        </p:spPr>
        <p:txBody>
          <a:bodyPr>
            <a:noAutofit/>
          </a:bodyPr>
          <a:lstStyle/>
          <a:p>
            <a:r>
              <a:rPr lang="en-GB" sz="2700" b="1" dirty="0"/>
              <a:t>Relational geographies of </a:t>
            </a:r>
            <a:r>
              <a:rPr lang="en-GB" sz="2700" b="1" dirty="0" smtClean="0"/>
              <a:t>sex (3): everybody does </a:t>
            </a:r>
            <a:r>
              <a:rPr lang="en-GB" sz="2700" b="1" dirty="0" err="1" smtClean="0"/>
              <a:t>chemsex</a:t>
            </a:r>
            <a:r>
              <a:rPr lang="en-GB" sz="2700" b="1" dirty="0" smtClean="0"/>
              <a:t> but is HIV-negative (Milan, 2018)</a:t>
            </a:r>
            <a:endParaRPr lang="it-IT" sz="2700" dirty="0"/>
          </a:p>
        </p:txBody>
      </p:sp>
      <p:sp>
        <p:nvSpPr>
          <p:cNvPr id="3" name="Segnaposto contenuto 2"/>
          <p:cNvSpPr>
            <a:spLocks noGrp="1"/>
          </p:cNvSpPr>
          <p:nvPr>
            <p:ph idx="1"/>
          </p:nvPr>
        </p:nvSpPr>
        <p:spPr>
          <a:xfrm>
            <a:off x="171249" y="1426892"/>
            <a:ext cx="8747986" cy="5431107"/>
          </a:xfrm>
        </p:spPr>
        <p:txBody>
          <a:bodyPr>
            <a:normAutofit lnSpcReduction="10000"/>
          </a:bodyPr>
          <a:lstStyle/>
          <a:p>
            <a:r>
              <a:rPr lang="en-US" dirty="0" smtClean="0"/>
              <a:t>“Today I counted 76 profiles referencing to bareback and/or </a:t>
            </a:r>
            <a:r>
              <a:rPr lang="en-US" dirty="0" err="1" smtClean="0"/>
              <a:t>chemsex</a:t>
            </a:r>
            <a:r>
              <a:rPr lang="en-US" dirty="0" smtClean="0"/>
              <a:t> on </a:t>
            </a:r>
            <a:r>
              <a:rPr lang="en-US" dirty="0" err="1" smtClean="0"/>
              <a:t>Grindr</a:t>
            </a:r>
            <a:r>
              <a:rPr lang="en-US" dirty="0" smtClean="0"/>
              <a:t> (3 hours spent in total; radius of 3km from my location), none of them stated ‘undetectable’ for HIV-status, 24 ‘negative on </a:t>
            </a:r>
            <a:r>
              <a:rPr lang="en-US" dirty="0" err="1" smtClean="0"/>
              <a:t>PreP</a:t>
            </a:r>
            <a:r>
              <a:rPr lang="en-US" dirty="0" smtClean="0"/>
              <a:t>’, 9 ‘negative’, 43 no status shown” (research diary, Milan, July 2018)</a:t>
            </a:r>
          </a:p>
          <a:p>
            <a:endParaRPr lang="en-US" dirty="0"/>
          </a:p>
          <a:p>
            <a:pPr marL="45720" indent="0">
              <a:buNone/>
            </a:pPr>
            <a:r>
              <a:rPr lang="en-US" dirty="0" smtClean="0"/>
              <a:t>SEDI: (...) this is Milan, </a:t>
            </a:r>
            <a:r>
              <a:rPr lang="en-US" dirty="0" err="1" smtClean="0"/>
              <a:t>chemsex</a:t>
            </a:r>
            <a:r>
              <a:rPr lang="en-US" dirty="0" smtClean="0"/>
              <a:t> everywhere but everybody is negative.</a:t>
            </a:r>
          </a:p>
          <a:p>
            <a:pPr marL="45720" indent="0">
              <a:buNone/>
            </a:pPr>
            <a:r>
              <a:rPr lang="en-US" dirty="0" smtClean="0"/>
              <a:t>Q: How do you feel about that? Do you usually disclose your status?</a:t>
            </a:r>
          </a:p>
          <a:p>
            <a:pPr marL="45720" indent="0">
              <a:buNone/>
            </a:pPr>
            <a:r>
              <a:rPr lang="en-US" dirty="0" smtClean="0"/>
              <a:t>SEDI: </a:t>
            </a:r>
            <a:r>
              <a:rPr lang="en-US" dirty="0" err="1" smtClean="0"/>
              <a:t>Naaa</a:t>
            </a:r>
            <a:r>
              <a:rPr lang="en-US" dirty="0" smtClean="0"/>
              <a:t>, why should I? I don’t go to </a:t>
            </a:r>
            <a:r>
              <a:rPr lang="en-US" dirty="0" err="1" smtClean="0"/>
              <a:t>chemsex</a:t>
            </a:r>
            <a:r>
              <a:rPr lang="en-US" dirty="0" smtClean="0"/>
              <a:t> parties to chat, I want to smoke and have sex.</a:t>
            </a:r>
          </a:p>
          <a:p>
            <a:pPr marL="45720" indent="0">
              <a:buNone/>
            </a:pPr>
            <a:r>
              <a:rPr lang="en-US" dirty="0" smtClean="0"/>
              <a:t>Q: What do you usually smoke?</a:t>
            </a:r>
          </a:p>
          <a:p>
            <a:pPr marL="45720" indent="0">
              <a:buNone/>
            </a:pPr>
            <a:r>
              <a:rPr lang="en-US" dirty="0" smtClean="0"/>
              <a:t>SEDI: </a:t>
            </a:r>
            <a:r>
              <a:rPr lang="en-US" i="1" dirty="0" err="1" smtClean="0"/>
              <a:t>Basata</a:t>
            </a:r>
            <a:r>
              <a:rPr lang="en-US" dirty="0" smtClean="0"/>
              <a:t> like everyone else, people here usually use that or G.</a:t>
            </a:r>
          </a:p>
          <a:p>
            <a:pPr marL="45720" indent="0">
              <a:buNone/>
            </a:pPr>
            <a:r>
              <a:rPr lang="en-US" dirty="0" smtClean="0"/>
              <a:t>Q: So in your experience people don’t smoke T at sex parties?</a:t>
            </a:r>
          </a:p>
          <a:p>
            <a:pPr marL="45720" indent="0">
              <a:buNone/>
            </a:pPr>
            <a:r>
              <a:rPr lang="en-US" dirty="0" smtClean="0"/>
              <a:t>SEDI: I know why you are asking that, abroad T is very common, here not much. (...) Maybe at some point it will become popular here too, everything comes late in Italy, but I’m not sure, too expensive for the Italian standards I think. Personally I prefer </a:t>
            </a:r>
            <a:r>
              <a:rPr lang="en-US" i="1" dirty="0" err="1" smtClean="0"/>
              <a:t>basata</a:t>
            </a:r>
            <a:r>
              <a:rPr lang="en-US" i="1" dirty="0" smtClean="0"/>
              <a:t> </a:t>
            </a:r>
            <a:r>
              <a:rPr lang="en-US" dirty="0" smtClean="0"/>
              <a:t>because it creates a good vibe, in the past I saw some pretty ugly situations with T, it makes people really paranoid. </a:t>
            </a:r>
            <a:endParaRPr lang="en-US" i="1" dirty="0" smtClean="0"/>
          </a:p>
          <a:p>
            <a:pPr marL="45720" indent="0">
              <a:buNone/>
            </a:pPr>
            <a:endParaRPr lang="en-US" dirty="0"/>
          </a:p>
        </p:txBody>
      </p:sp>
    </p:spTree>
    <p:extLst>
      <p:ext uri="{BB962C8B-B14F-4D97-AF65-F5344CB8AC3E}">
        <p14:creationId xmlns:p14="http://schemas.microsoft.com/office/powerpoint/2010/main" val="180529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9333" y="101601"/>
            <a:ext cx="8398934" cy="711200"/>
          </a:xfrm>
        </p:spPr>
        <p:txBody>
          <a:bodyPr>
            <a:normAutofit fontScale="90000"/>
          </a:bodyPr>
          <a:lstStyle/>
          <a:p>
            <a:r>
              <a:rPr lang="en-GB" sz="2900" b="1" dirty="0"/>
              <a:t>Relational geographies of </a:t>
            </a:r>
            <a:r>
              <a:rPr lang="en-GB" sz="2900" b="1" dirty="0" smtClean="0"/>
              <a:t>sex(4): apps and home</a:t>
            </a:r>
            <a:endParaRPr lang="it-IT" sz="2900" dirty="0"/>
          </a:p>
        </p:txBody>
      </p:sp>
      <p:sp>
        <p:nvSpPr>
          <p:cNvPr id="3" name="Segnaposto contenuto 2"/>
          <p:cNvSpPr>
            <a:spLocks noGrp="1"/>
          </p:cNvSpPr>
          <p:nvPr>
            <p:ph idx="1"/>
          </p:nvPr>
        </p:nvSpPr>
        <p:spPr>
          <a:xfrm>
            <a:off x="169333" y="1016000"/>
            <a:ext cx="8754534" cy="5554133"/>
          </a:xfrm>
        </p:spPr>
        <p:txBody>
          <a:bodyPr>
            <a:normAutofit/>
          </a:bodyPr>
          <a:lstStyle/>
          <a:p>
            <a:r>
              <a:rPr lang="en-GB" sz="2200" u="sng" dirty="0" smtClean="0"/>
              <a:t>Primary sites for experimentation and information</a:t>
            </a:r>
          </a:p>
          <a:p>
            <a:endParaRPr lang="en-GB" sz="2200" u="sng" dirty="0"/>
          </a:p>
          <a:p>
            <a:r>
              <a:rPr lang="en-GB" sz="2200" dirty="0" smtClean="0"/>
              <a:t>The private home </a:t>
            </a:r>
            <a:r>
              <a:rPr lang="en-GB" sz="2200" i="1" dirty="0" smtClean="0"/>
              <a:t>chill-outs </a:t>
            </a:r>
            <a:r>
              <a:rPr lang="en-GB" sz="2200" dirty="0" smtClean="0"/>
              <a:t>(</a:t>
            </a:r>
            <a:r>
              <a:rPr lang="en-GB" sz="2200" u="sng" dirty="0" smtClean="0"/>
              <a:t>a </a:t>
            </a:r>
            <a:r>
              <a:rPr lang="en-GB" sz="2200" u="sng" dirty="0"/>
              <a:t>very common word to refer </a:t>
            </a:r>
            <a:r>
              <a:rPr lang="en-GB" sz="2200" u="sng" dirty="0" smtClean="0"/>
              <a:t>to home </a:t>
            </a:r>
            <a:r>
              <a:rPr lang="en-GB" sz="2200" u="sng" dirty="0" err="1" smtClean="0"/>
              <a:t>chemsex</a:t>
            </a:r>
            <a:r>
              <a:rPr lang="en-GB" sz="2200" u="sng" dirty="0" smtClean="0"/>
              <a:t> parties, </a:t>
            </a:r>
            <a:r>
              <a:rPr lang="en-GB" sz="2200" dirty="0" smtClean="0"/>
              <a:t>usually open to strangers) as friendly places to meet new people </a:t>
            </a:r>
          </a:p>
          <a:p>
            <a:endParaRPr lang="en-GB" sz="2200" dirty="0"/>
          </a:p>
          <a:p>
            <a:pPr algn="just"/>
            <a:r>
              <a:rPr lang="en-GB" sz="2200" dirty="0" smtClean="0"/>
              <a:t>JD: “I like having lots of people around my place, I have made so many friends through </a:t>
            </a:r>
            <a:r>
              <a:rPr lang="en-GB" sz="2200" dirty="0" err="1" smtClean="0"/>
              <a:t>Grindr</a:t>
            </a:r>
            <a:r>
              <a:rPr lang="en-GB" sz="2200" dirty="0" smtClean="0"/>
              <a:t>. We go out, spend lot of time together, holidays, (...), you know I had a very hard time after the HIV diagnosis, now I definitely feel less alone, (...), I’m pretty lucky since I own my flat and have a decent salary so I can afford to invite people for partying here, there is always someone new, it’s fun, (...), my closest friends are allowed to stay even for days, when I’m at work, I don’t mind, most of them live with their parents or share flats so I help them”</a:t>
            </a:r>
          </a:p>
          <a:p>
            <a:endParaRPr lang="en-GB" sz="2200" dirty="0"/>
          </a:p>
          <a:p>
            <a:endParaRPr lang="en-GB" sz="2200" dirty="0"/>
          </a:p>
          <a:p>
            <a:endParaRPr lang="en-GB" sz="2200" dirty="0"/>
          </a:p>
        </p:txBody>
      </p:sp>
    </p:spTree>
    <p:extLst>
      <p:ext uri="{BB962C8B-B14F-4D97-AF65-F5344CB8AC3E}">
        <p14:creationId xmlns:p14="http://schemas.microsoft.com/office/powerpoint/2010/main" val="338576818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99685" y="279401"/>
            <a:ext cx="8062989" cy="648079"/>
          </a:xfrm>
        </p:spPr>
        <p:txBody>
          <a:bodyPr>
            <a:noAutofit/>
          </a:bodyPr>
          <a:lstStyle/>
          <a:p>
            <a:r>
              <a:rPr lang="en-GB" sz="2600" b="1" dirty="0"/>
              <a:t>Relational geographies of </a:t>
            </a:r>
            <a:r>
              <a:rPr lang="en-GB" sz="2600" b="1" dirty="0" smtClean="0"/>
              <a:t>sex (5): </a:t>
            </a:r>
            <a:r>
              <a:rPr lang="en-GB" sz="2600" b="1" dirty="0"/>
              <a:t>apps and </a:t>
            </a:r>
            <a:r>
              <a:rPr lang="en-GB" sz="2600" b="1" dirty="0" smtClean="0"/>
              <a:t>home </a:t>
            </a:r>
            <a:endParaRPr lang="it-IT" sz="2600" dirty="0"/>
          </a:p>
        </p:txBody>
      </p:sp>
      <p:sp>
        <p:nvSpPr>
          <p:cNvPr id="3" name="Segnaposto contenuto 2"/>
          <p:cNvSpPr>
            <a:spLocks noGrp="1"/>
          </p:cNvSpPr>
          <p:nvPr>
            <p:ph idx="1"/>
          </p:nvPr>
        </p:nvSpPr>
        <p:spPr>
          <a:xfrm>
            <a:off x="508000" y="1483968"/>
            <a:ext cx="8064500" cy="4825393"/>
          </a:xfrm>
        </p:spPr>
        <p:txBody>
          <a:bodyPr/>
          <a:lstStyle/>
          <a:p>
            <a:r>
              <a:rPr lang="en-GB" dirty="0"/>
              <a:t>Tight connection between the digital space of the hook-up app and the private/public character of home (usually open and accessible to anyone connected)</a:t>
            </a:r>
          </a:p>
          <a:p>
            <a:endParaRPr lang="en-GB" dirty="0"/>
          </a:p>
          <a:p>
            <a:r>
              <a:rPr lang="en-GB" dirty="0"/>
              <a:t>Alienation/isolation </a:t>
            </a:r>
            <a:r>
              <a:rPr lang="en-GB" i="1" dirty="0" err="1"/>
              <a:t>vs</a:t>
            </a:r>
            <a:r>
              <a:rPr lang="en-GB" dirty="0"/>
              <a:t> sense of belonging</a:t>
            </a:r>
          </a:p>
          <a:p>
            <a:endParaRPr lang="en-GB" dirty="0"/>
          </a:p>
          <a:p>
            <a:r>
              <a:rPr lang="en-GB" dirty="0"/>
              <a:t>Social class (not everyone can host a house party) + sharing (wealthy participants usually share drugs they </a:t>
            </a:r>
            <a:r>
              <a:rPr lang="en-GB" dirty="0" smtClean="0"/>
              <a:t>have </a:t>
            </a:r>
            <a:r>
              <a:rPr lang="en-GB" u="sng" dirty="0" smtClean="0"/>
              <a:t>but </a:t>
            </a:r>
            <a:r>
              <a:rPr lang="en-GB" dirty="0" smtClean="0"/>
              <a:t>this can be a source of tension)</a:t>
            </a:r>
            <a:endParaRPr lang="en-GB" dirty="0"/>
          </a:p>
          <a:p>
            <a:endParaRPr lang="en-GB" dirty="0"/>
          </a:p>
          <a:p>
            <a:r>
              <a:rPr lang="en-GB" dirty="0"/>
              <a:t>Challenge to hegemonic values of beauty and </a:t>
            </a:r>
            <a:r>
              <a:rPr lang="en-GB" dirty="0" smtClean="0"/>
              <a:t>masculinity (e.g. NN: “you are living the moment, you are high, lost in pleasure, there is no age or beauty standard, (...), at some point you can really fuck whoever you want”</a:t>
            </a:r>
            <a:endParaRPr lang="en-GB" dirty="0"/>
          </a:p>
          <a:p>
            <a:endParaRPr lang="it-IT" dirty="0"/>
          </a:p>
        </p:txBody>
      </p:sp>
    </p:spTree>
    <p:extLst>
      <p:ext uri="{BB962C8B-B14F-4D97-AF65-F5344CB8AC3E}">
        <p14:creationId xmlns:p14="http://schemas.microsoft.com/office/powerpoint/2010/main" val="125778559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spettiva">
  <a:themeElements>
    <a:clrScheme name="Alta moda">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Office classico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rospettiva">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1293</Words>
  <Application>Microsoft Macintosh PowerPoint</Application>
  <PresentationFormat>Presentazione su schermo (4:3)</PresentationFormat>
  <Paragraphs>65</Paragraphs>
  <Slides>10</Slides>
  <Notes>0</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Prospettiva</vt:lpstr>
      <vt:lpstr>A geographical relational analysis of chemsex through the self-narratives of Italian gay men living with HIV </vt:lpstr>
      <vt:lpstr>Research background</vt:lpstr>
      <vt:lpstr>Main argument</vt:lpstr>
      <vt:lpstr>Presentazione di PowerPoint</vt:lpstr>
      <vt:lpstr>Relational geographies of chemsex (1): mobility and tourism</vt:lpstr>
      <vt:lpstr>Relational geographies of sex (2):  Italy as ‘backward’ (Rome, 2016)</vt:lpstr>
      <vt:lpstr>Relational geographies of sex (3): everybody does chemsex but is HIV-negative (Milan, 2018)</vt:lpstr>
      <vt:lpstr>Relational geographies of sex(4): apps and home</vt:lpstr>
      <vt:lpstr>Relational geographies of sex (5): apps and home </vt:lpstr>
      <vt:lpstr>Some concluding thoughts..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Cesare</dc:creator>
  <cp:lastModifiedBy>Cesare</cp:lastModifiedBy>
  <cp:revision>10</cp:revision>
  <dcterms:created xsi:type="dcterms:W3CDTF">2019-11-13T07:00:01Z</dcterms:created>
  <dcterms:modified xsi:type="dcterms:W3CDTF">2020-12-11T06:35:25Z</dcterms:modified>
</cp:coreProperties>
</file>